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2.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72" autoAdjust="0"/>
    <p:restoredTop sz="93418" autoAdjust="0"/>
  </p:normalViewPr>
  <p:slideViewPr>
    <p:cSldViewPr>
      <p:cViewPr varScale="1">
        <p:scale>
          <a:sx n="140" d="100"/>
          <a:sy n="140" d="100"/>
        </p:scale>
        <p:origin x="-272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06" d="100"/>
          <a:sy n="106" d="100"/>
        </p:scale>
        <p:origin x="-2664" y="-1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 Id="rId2"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8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3ED7066-B2D8-1447-A93E-E749A8B07BF4}" type="datetimeFigureOut">
              <a:rPr lang="en-US"/>
              <a:pPr>
                <a:defRPr/>
              </a:pPr>
              <a:t>18/10/13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8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635A5D2B-2B42-4E44-91E7-9585DA8F0EF3}" type="slidenum">
              <a:rPr lang="en-US"/>
              <a:pPr>
                <a:defRPr/>
              </a:pPr>
              <a:t>‹#›</a:t>
            </a:fld>
            <a:endParaRPr lang="en-US"/>
          </a:p>
        </p:txBody>
      </p:sp>
    </p:spTree>
    <p:extLst>
      <p:ext uri="{BB962C8B-B14F-4D97-AF65-F5344CB8AC3E}">
        <p14:creationId xmlns:p14="http://schemas.microsoft.com/office/powerpoint/2010/main" val="2068542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193F877-9AF5-A346-86C5-8B47CD3A1D32}" type="slidenum">
              <a:rPr lang="en-US" sz="1200"/>
              <a:pPr/>
              <a:t>2</a:t>
            </a:fld>
            <a:endParaRPr lang="en-US" sz="120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The </a:t>
            </a:r>
            <a:r>
              <a:rPr lang="en-US" i="1" dirty="0">
                <a:latin typeface="Calibri" charset="0"/>
              </a:rPr>
              <a:t>Hubble Space Telescope</a:t>
            </a:r>
            <a:r>
              <a:rPr lang="en-US" dirty="0">
                <a:latin typeface="Calibri" charset="0"/>
              </a:rPr>
              <a:t> recently imaged the magnificent globular star cluster M9, a rich group of about 300,000 stars spread across some 25 light-years. Resembling a swirling beehive, this region is about 25,000 light-years away in the constellation </a:t>
            </a:r>
            <a:r>
              <a:rPr lang="en-US" dirty="0" err="1">
                <a:latin typeface="Calibri" charset="0"/>
              </a:rPr>
              <a:t>Ophiuchus</a:t>
            </a:r>
            <a:r>
              <a:rPr lang="en-US" dirty="0">
                <a:latin typeface="Calibri" charset="0"/>
              </a:rPr>
              <a:t>. Its reddish stars are about twice as old as the Sun. </a:t>
            </a:r>
            <a:r>
              <a:rPr lang="en-US" i="1" dirty="0">
                <a:latin typeface="Calibri" charset="0"/>
              </a:rPr>
              <a:t>(ESA/NASA)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6B1A1F3-68B4-9144-9B4C-96ED126C2599}" type="slidenum">
              <a:rPr lang="en-US" sz="1200"/>
              <a:pPr/>
              <a:t>15</a:t>
            </a:fld>
            <a:endParaRPr lang="en-US" sz="120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17-9. </a:t>
            </a:r>
            <a:r>
              <a:rPr lang="en-US" b="1" dirty="0">
                <a:latin typeface="Calibri" charset="0"/>
              </a:rPr>
              <a:t>Blackbody Curves </a:t>
            </a:r>
            <a:r>
              <a:rPr lang="en-US" dirty="0">
                <a:latin typeface="Calibri" charset="0"/>
              </a:rPr>
              <a:t>Star (a) is very hot—30,000 K—so its B (blue) intensity is greater than its V (visual) intensity (as is actually the case for </a:t>
            </a:r>
            <a:r>
              <a:rPr lang="en-US" dirty="0" err="1">
                <a:latin typeface="Calibri" charset="0"/>
              </a:rPr>
              <a:t>Rigel</a:t>
            </a:r>
            <a:r>
              <a:rPr lang="en-US" dirty="0">
                <a:latin typeface="Calibri" charset="0"/>
              </a:rPr>
              <a:t> in Figure 17.8a). Star (b) has roughly equal B and V readings and so appears white, and its temperature is about 10,000 K. Star (c) is red; its V intensity greatly exceeds the B value, and its temperature is 3000 K (much as for Betelgeuse in Figure 17.8a).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B3C3B6B-4CCE-5748-AD18-856C5E5BA9EE}" type="slidenum">
              <a:rPr lang="en-US" sz="1200"/>
              <a:pPr/>
              <a:t>17</a:t>
            </a:fld>
            <a:endParaRPr lang="en-US" sz="120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83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17-10. </a:t>
            </a:r>
            <a:r>
              <a:rPr lang="en-US" b="1" dirty="0">
                <a:latin typeface="Calibri" charset="0"/>
              </a:rPr>
              <a:t>Stellar Spectra </a:t>
            </a:r>
            <a:r>
              <a:rPr lang="en-US" dirty="0">
                <a:latin typeface="Calibri" charset="0"/>
              </a:rPr>
              <a:t>Comparison of spectra observed for seven different stars having a range of surface temperatures. These are not actual spectra, which are messy and complex, but simplified </a:t>
            </a:r>
            <a:r>
              <a:rPr lang="en-US" dirty="0" smtClean="0">
                <a:latin typeface="Calibri" charset="0"/>
              </a:rPr>
              <a:t>artists</a:t>
            </a:r>
            <a:r>
              <a:rPr lang="en-US" altLang="ja-JP" dirty="0" smtClean="0">
                <a:latin typeface="Calibri" charset="0"/>
              </a:rPr>
              <a:t>’</a:t>
            </a:r>
            <a:r>
              <a:rPr lang="en-US" dirty="0" smtClean="0">
                <a:latin typeface="Calibri" charset="0"/>
              </a:rPr>
              <a:t> </a:t>
            </a:r>
            <a:r>
              <a:rPr lang="en-US" dirty="0">
                <a:latin typeface="Calibri" charset="0"/>
              </a:rPr>
              <a:t>renderings illustrating notable spectral features. The spectra of the hottest stars, at the top, show lines of helium and multiply ionized heavy elements. In the coolest stars, at the bottom, helium lines are absent, but lines of neutral atoms and molecules are plentiful. At intermediate temperatures, hydrogen lines are strongest.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9BF97BE-D90B-8E48-8A48-F349A17B007B}" type="slidenum">
              <a:rPr lang="en-US" sz="1200"/>
              <a:pPr/>
              <a:t>20</a:t>
            </a:fld>
            <a:endParaRPr lang="en-US" sz="1200"/>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17-11. </a:t>
            </a:r>
            <a:r>
              <a:rPr lang="en-US" b="1" dirty="0">
                <a:latin typeface="Calibri" charset="0"/>
              </a:rPr>
              <a:t>Betelgeuse </a:t>
            </a:r>
            <a:r>
              <a:rPr lang="en-US" dirty="0">
                <a:latin typeface="Calibri" charset="0"/>
              </a:rPr>
              <a:t>The swollen star Betelgeuse (shown here in false color) is close enough for us to resolve its size directly, along with some surface features thought to be storms similar to those that occur on the Sun. (a) An ultraviolet view of Betelgeuse, as seen by a European camera onboard the </a:t>
            </a:r>
            <a:r>
              <a:rPr lang="en-US" i="1" dirty="0">
                <a:latin typeface="Calibri" charset="0"/>
              </a:rPr>
              <a:t>Hubble Space Telescope</a:t>
            </a:r>
            <a:r>
              <a:rPr lang="en-US" dirty="0">
                <a:latin typeface="Calibri" charset="0"/>
              </a:rPr>
              <a:t>, nearly resolves this huge star. (b) An infrared image, acquired by a three-telescope interferometer in Arizona does better, showing two spots on </a:t>
            </a:r>
            <a:r>
              <a:rPr lang="en-US" dirty="0" smtClean="0">
                <a:latin typeface="Calibri" charset="0"/>
              </a:rPr>
              <a:t>Betelgeuse</a:t>
            </a:r>
            <a:r>
              <a:rPr lang="en-US" altLang="ja-JP" dirty="0" smtClean="0">
                <a:latin typeface="Calibri" charset="0"/>
              </a:rPr>
              <a:t>’</a:t>
            </a:r>
            <a:r>
              <a:rPr lang="en-US" dirty="0" smtClean="0">
                <a:latin typeface="Calibri" charset="0"/>
              </a:rPr>
              <a:t>s </a:t>
            </a:r>
            <a:r>
              <a:rPr lang="en-US" dirty="0">
                <a:latin typeface="Calibri" charset="0"/>
              </a:rPr>
              <a:t>surface. </a:t>
            </a:r>
            <a:r>
              <a:rPr lang="en-US" i="1" dirty="0">
                <a:latin typeface="Calibri" charset="0"/>
              </a:rPr>
              <a:t>(ESA/NASA; SAO)</a:t>
            </a:r>
            <a:endParaRPr lang="en-US" dirty="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A7EFD8A-E78E-2440-B9B5-CAC4C871E4CB}" type="slidenum">
              <a:rPr lang="en-US" sz="1200"/>
              <a:pPr/>
              <a:t>22</a:t>
            </a:fld>
            <a:endParaRPr lang="en-US" sz="120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17-12. </a:t>
            </a:r>
            <a:r>
              <a:rPr lang="en-US" b="1" dirty="0">
                <a:latin typeface="Calibri" charset="0"/>
              </a:rPr>
              <a:t>Stellar Sizes </a:t>
            </a:r>
            <a:r>
              <a:rPr lang="en-US" dirty="0">
                <a:latin typeface="Calibri" charset="0"/>
              </a:rPr>
              <a:t>Illustrated here are the different sizes of several well-known stars. Only part of the red-giant star Antares can be shown on this scale, and the supergiant Betelgeuse would fill the entire page.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ABF0D12-9CCC-434B-AEA2-EF0C56A8C2F2}" type="slidenum">
              <a:rPr lang="en-US" sz="1200"/>
              <a:pPr/>
              <a:t>24</a:t>
            </a:fld>
            <a:endParaRPr lang="en-US" sz="120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17-13. </a:t>
            </a:r>
            <a:r>
              <a:rPr lang="en-US" b="1" dirty="0">
                <a:latin typeface="Calibri" charset="0"/>
              </a:rPr>
              <a:t>H–R Diagram of Well-Known Stars </a:t>
            </a:r>
            <a:r>
              <a:rPr lang="en-US" dirty="0">
                <a:latin typeface="Calibri" charset="0"/>
              </a:rPr>
              <a:t>A plot of luminosity against surface temperature (or spectral class) is a useful way to compare stars. Plotted here are the data for some stars mentioned earlier in the text. The Sun, which has a luminosity of 1 solar unit and a temperature of 5800 K, is a G-type star. The B-type star </a:t>
            </a:r>
            <a:r>
              <a:rPr lang="en-US" dirty="0" err="1">
                <a:latin typeface="Calibri" charset="0"/>
              </a:rPr>
              <a:t>Rigel</a:t>
            </a:r>
            <a:r>
              <a:rPr lang="en-US" dirty="0">
                <a:latin typeface="Calibri" charset="0"/>
              </a:rPr>
              <a:t>, at top left, has a temperature of about 11,000 K and a luminosity more than 10,000 times that of the Sun. The M-type star </a:t>
            </a:r>
            <a:r>
              <a:rPr lang="en-US" dirty="0" err="1">
                <a:latin typeface="Calibri" charset="0"/>
              </a:rPr>
              <a:t>Proxima</a:t>
            </a:r>
            <a:r>
              <a:rPr lang="en-US" dirty="0">
                <a:latin typeface="Calibri" charset="0"/>
              </a:rPr>
              <a:t> Centauri, at bottom right, has a temperature of about 3000 K and a luminosity less than 1/10,000 that of the Sun. (See also Overlay 1 of the acetate insert.)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D4199E0-8E1C-9647-9068-D8A5016861FD}" type="slidenum">
              <a:rPr lang="en-US" sz="1200"/>
              <a:pPr/>
              <a:t>25</a:t>
            </a:fld>
            <a:endParaRPr lang="en-US" sz="120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17-14. </a:t>
            </a:r>
            <a:r>
              <a:rPr lang="en-US" b="1" dirty="0">
                <a:latin typeface="Calibri" charset="0"/>
              </a:rPr>
              <a:t>H–R Diagram of Nearby Stars </a:t>
            </a:r>
            <a:r>
              <a:rPr lang="en-US" dirty="0">
                <a:latin typeface="Calibri" charset="0"/>
              </a:rPr>
              <a:t>Most stars have properties within the long, thin, shaded region of the H–R diagram known as the main sequence. The points plotted here are for stars lying within about 5 pc of the Sun. Each dashed diagonal line corresponds to a constant stellar radius.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65424BB-2FB7-BE45-AE9B-A25B3DCB095B}" type="slidenum">
              <a:rPr lang="en-US" sz="1200"/>
              <a:pPr/>
              <a:t>26</a:t>
            </a:fld>
            <a:endParaRPr lang="en-US" sz="120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17-15. </a:t>
            </a:r>
            <a:r>
              <a:rPr lang="en-US" b="1" dirty="0">
                <a:latin typeface="Calibri" charset="0"/>
              </a:rPr>
              <a:t>H–R Diagram of Brightest Stars </a:t>
            </a:r>
            <a:r>
              <a:rPr lang="en-US" dirty="0">
                <a:latin typeface="Calibri" charset="0"/>
              </a:rPr>
              <a:t>An H–R diagram for the 100 brightest stars in the sky is biased in favor of the most luminous stars—which appear toward the upper left—because we can see them more easily than we can the faintest stars. (Compare with Figure 17.14, which shows only the closest stars.)</a:t>
            </a:r>
          </a:p>
          <a:p>
            <a:pPr eaLnBrk="1" hangingPunct="1">
              <a:spcBef>
                <a:spcPct val="0"/>
              </a:spcBef>
            </a:pPr>
            <a:endParaRPr lang="en-US"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694861E-AFF6-694D-96E0-5AEE244E194C}" type="slidenum">
              <a:rPr lang="en-US" sz="1200"/>
              <a:pPr/>
              <a:t>27</a:t>
            </a:fld>
            <a:endParaRPr lang="en-US" sz="120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17-16. </a:t>
            </a:r>
            <a:r>
              <a:rPr lang="en-US" b="1" i="1" dirty="0" err="1">
                <a:latin typeface="Calibri" charset="0"/>
              </a:rPr>
              <a:t>Hipparcos</a:t>
            </a:r>
            <a:r>
              <a:rPr lang="en-US" b="1" dirty="0">
                <a:latin typeface="Calibri" charset="0"/>
              </a:rPr>
              <a:t> H–R Diagram </a:t>
            </a:r>
            <a:r>
              <a:rPr lang="en-US" dirty="0">
                <a:latin typeface="Calibri" charset="0"/>
              </a:rPr>
              <a:t>This simplified version of one of the most complete H–R diagrams ever compiled represents more than 20,000 data points, as measured by the European </a:t>
            </a:r>
            <a:r>
              <a:rPr lang="en-US" i="1" dirty="0" err="1">
                <a:latin typeface="Calibri" charset="0"/>
              </a:rPr>
              <a:t>Hipparcos</a:t>
            </a:r>
            <a:r>
              <a:rPr lang="en-US" i="1" dirty="0">
                <a:latin typeface="Calibri" charset="0"/>
              </a:rPr>
              <a:t> </a:t>
            </a:r>
            <a:r>
              <a:rPr lang="en-US" dirty="0">
                <a:latin typeface="Calibri" charset="0"/>
              </a:rPr>
              <a:t>spacecraft for stars within a few hundred parsecs of the Sun.</a:t>
            </a:r>
          </a:p>
          <a:p>
            <a:pPr eaLnBrk="1" hangingPunct="1">
              <a:spcBef>
                <a:spcPct val="0"/>
              </a:spcBef>
            </a:pPr>
            <a:endParaRPr lang="en-US"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05FB1B3-61BC-6544-8579-81FA8F4F5162}" type="slidenum">
              <a:rPr lang="en-US" sz="1200"/>
              <a:pPr/>
              <a:t>29</a:t>
            </a:fld>
            <a:endParaRPr lang="en-US" sz="120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55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17-17. </a:t>
            </a:r>
            <a:r>
              <a:rPr lang="en-US" b="1" dirty="0">
                <a:latin typeface="Calibri" charset="0"/>
              </a:rPr>
              <a:t>Stellar Distances </a:t>
            </a:r>
            <a:r>
              <a:rPr lang="en-US" dirty="0">
                <a:latin typeface="Calibri" charset="0"/>
              </a:rPr>
              <a:t>Knowledge of a </a:t>
            </a:r>
            <a:r>
              <a:rPr lang="en-US" dirty="0" smtClean="0">
                <a:latin typeface="Calibri" charset="0"/>
              </a:rPr>
              <a:t>star</a:t>
            </a:r>
            <a:r>
              <a:rPr lang="en-US" altLang="ja-JP" dirty="0" smtClean="0">
                <a:latin typeface="Calibri" charset="0"/>
              </a:rPr>
              <a:t>’</a:t>
            </a:r>
            <a:r>
              <a:rPr lang="en-US" dirty="0" smtClean="0">
                <a:latin typeface="Calibri" charset="0"/>
              </a:rPr>
              <a:t>s </a:t>
            </a:r>
            <a:r>
              <a:rPr lang="en-US" dirty="0">
                <a:latin typeface="Calibri" charset="0"/>
              </a:rPr>
              <a:t>luminosity and apparent brightness can yield an estimate of its distance. Astronomers use this third rung on the distance ladder, called spectroscopic parallax, to measure distances as far out as individual stars can be clearly discerned—several thousand parsecs.</a:t>
            </a:r>
          </a:p>
          <a:p>
            <a:pPr eaLnBrk="1" hangingPunct="1">
              <a:spcBef>
                <a:spcPct val="0"/>
              </a:spcBef>
            </a:pPr>
            <a:endParaRPr lang="en-US" dirty="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4912391-DCAA-7A4F-B81F-7D32D50F7C9B}" type="slidenum">
              <a:rPr lang="en-US" sz="1200"/>
              <a:pPr/>
              <a:t>30</a:t>
            </a:fld>
            <a:endParaRPr lang="en-US" sz="120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17-18. </a:t>
            </a:r>
            <a:r>
              <a:rPr lang="en-US" b="1" dirty="0">
                <a:latin typeface="Calibri" charset="0"/>
              </a:rPr>
              <a:t>Luminosity Classes </a:t>
            </a:r>
            <a:r>
              <a:rPr lang="en-US" dirty="0">
                <a:latin typeface="Calibri" charset="0"/>
              </a:rPr>
              <a:t>(a) Approximate locations of the standard stellar luminosity classes in the H–R diagram. The widths of absorption lines also provide information on the density of a </a:t>
            </a:r>
            <a:r>
              <a:rPr lang="en-US" dirty="0" smtClean="0">
                <a:latin typeface="Calibri" charset="0"/>
              </a:rPr>
              <a:t>star</a:t>
            </a:r>
            <a:r>
              <a:rPr lang="en-US" altLang="ja-JP" dirty="0" smtClean="0">
                <a:latin typeface="Calibri" charset="0"/>
              </a:rPr>
              <a:t>’</a:t>
            </a:r>
            <a:r>
              <a:rPr lang="en-US" dirty="0" smtClean="0">
                <a:latin typeface="Calibri" charset="0"/>
              </a:rPr>
              <a:t>s </a:t>
            </a:r>
            <a:r>
              <a:rPr lang="en-US" dirty="0">
                <a:latin typeface="Calibri" charset="0"/>
              </a:rPr>
              <a:t>atmosphere. The denser atmosphere of a main-sequence K-type star has broader lines (c) than a giant star of the same spectral class (b)</a:t>
            </a:r>
            <a:r>
              <a:rPr lang="en-US" dirty="0" smtClean="0">
                <a:latin typeface="Calibri" charset="0"/>
              </a:rPr>
              <a:t>.</a:t>
            </a:r>
            <a:endParaRPr lang="en-US"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F6C9D2-5126-B748-9C2F-A043AFF018A7}" type="slidenum">
              <a:rPr lang="en-US" sz="1200"/>
              <a:pPr/>
              <a:t>5</a:t>
            </a:fld>
            <a:endParaRPr lang="en-US" sz="1200"/>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17-1. </a:t>
            </a:r>
            <a:r>
              <a:rPr lang="en-US" b="1" dirty="0">
                <a:latin typeface="Calibri" charset="0"/>
              </a:rPr>
              <a:t>Stellar Parallax </a:t>
            </a:r>
            <a:r>
              <a:rPr lang="en-US" dirty="0">
                <a:latin typeface="Calibri" charset="0"/>
              </a:rPr>
              <a:t>(a) For observations of stars made 6 months apart, the baseline is twice the Earth–Sun distance, or 2 AU. Compare with Figure 1.30, which shows the same geometry, but on a much smaller scale. (b) The </a:t>
            </a:r>
            <a:r>
              <a:rPr lang="en-US" dirty="0" err="1">
                <a:latin typeface="Calibri" charset="0"/>
              </a:rPr>
              <a:t>parallactic</a:t>
            </a:r>
            <a:r>
              <a:rPr lang="en-US" dirty="0">
                <a:latin typeface="Calibri" charset="0"/>
              </a:rPr>
              <a:t> shift (exaggerated here, and indicated by the white arrow) is usually measured photographically, as illustrated by the red star seen here. Images of the same region of the sky made at different times of the year determine a </a:t>
            </a:r>
            <a:r>
              <a:rPr lang="en-US" dirty="0" smtClean="0">
                <a:latin typeface="Calibri" charset="0"/>
              </a:rPr>
              <a:t>star</a:t>
            </a:r>
            <a:r>
              <a:rPr lang="en-US" altLang="ja-JP" dirty="0" smtClean="0">
                <a:latin typeface="Calibri" charset="0"/>
              </a:rPr>
              <a:t>’</a:t>
            </a:r>
            <a:r>
              <a:rPr lang="en-US" dirty="0" smtClean="0">
                <a:latin typeface="Calibri" charset="0"/>
              </a:rPr>
              <a:t>s </a:t>
            </a:r>
            <a:r>
              <a:rPr lang="en-US" dirty="0">
                <a:latin typeface="Calibri" charset="0"/>
              </a:rPr>
              <a:t>apparent movement relative to background stars.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E9CAB4D-12B6-1B40-BBE9-84AA5C931565}" type="slidenum">
              <a:rPr lang="en-US" sz="1200"/>
              <a:pPr/>
              <a:t>32</a:t>
            </a:fld>
            <a:endParaRPr lang="en-US" sz="1200"/>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17-19. </a:t>
            </a:r>
            <a:r>
              <a:rPr lang="en-US" b="1" dirty="0">
                <a:latin typeface="Calibri" charset="0"/>
              </a:rPr>
              <a:t>Visual Binary </a:t>
            </a:r>
            <a:r>
              <a:rPr lang="en-US" dirty="0">
                <a:latin typeface="Calibri" charset="0"/>
              </a:rPr>
              <a:t>The period and separation of a binary-star system can be observed directly if each star is clearly seen. At the left is an orbital diagram for the double star Kruger 60; at the right are actual photographs taken in some of the years indicated. </a:t>
            </a:r>
            <a:r>
              <a:rPr lang="en-US" i="1" dirty="0">
                <a:latin typeface="Calibri" charset="0"/>
              </a:rPr>
              <a:t>(Harvard College Observatory)</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F7177B-9A17-D248-AB72-794875117B73}" type="slidenum">
              <a:rPr lang="en-US" sz="1200"/>
              <a:pPr/>
              <a:t>33</a:t>
            </a:fld>
            <a:endParaRPr lang="en-US" sz="120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17-20. </a:t>
            </a:r>
            <a:r>
              <a:rPr lang="en-US" b="1" dirty="0">
                <a:latin typeface="Calibri" charset="0"/>
              </a:rPr>
              <a:t>Spectroscopic Binary </a:t>
            </a:r>
            <a:r>
              <a:rPr lang="en-US" dirty="0">
                <a:latin typeface="Calibri" charset="0"/>
              </a:rPr>
              <a:t>Properties of binary stars can be determined by measuring the periodic Doppler shift of one star relative to the other while moving in their orbits. This is a single-line system, in which only one spectrum (from the brighter component) is visible.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787584B-59B5-1748-8399-141502AA1457}" type="slidenum">
              <a:rPr lang="en-US" sz="1200"/>
              <a:pPr/>
              <a:t>34</a:t>
            </a:fld>
            <a:endParaRPr lang="en-US" sz="1200"/>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96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17-21. </a:t>
            </a:r>
            <a:r>
              <a:rPr lang="en-US" b="1" dirty="0">
                <a:latin typeface="Calibri" charset="0"/>
              </a:rPr>
              <a:t>Eclipsing Binary </a:t>
            </a:r>
            <a:r>
              <a:rPr lang="en-US" dirty="0">
                <a:latin typeface="Calibri" charset="0"/>
              </a:rPr>
              <a:t>If the two stars in a binary-star system eclipse one another, additional information on their radii and masses can be obtained by observing the periodic decrease in starlight as one star passes in front of the other.</a:t>
            </a:r>
          </a:p>
          <a:p>
            <a:pPr eaLnBrk="1" hangingPunct="1">
              <a:spcBef>
                <a:spcPct val="0"/>
              </a:spcBef>
            </a:pPr>
            <a:endParaRPr lang="en-US"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CAB2A4C-163B-2249-8628-D5C50BF99743}" type="slidenum">
              <a:rPr lang="en-US" sz="1200"/>
              <a:pPr/>
              <a:t>35</a:t>
            </a:fld>
            <a:endParaRPr lang="en-US" sz="120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17-22. </a:t>
            </a:r>
            <a:r>
              <a:rPr lang="en-US" b="1" dirty="0">
                <a:latin typeface="Calibri" charset="0"/>
              </a:rPr>
              <a:t>Stellar Masses </a:t>
            </a:r>
            <a:r>
              <a:rPr lang="en-US" dirty="0">
                <a:latin typeface="Calibri" charset="0"/>
              </a:rPr>
              <a:t>More than any other stellar property, mass determines a </a:t>
            </a:r>
            <a:r>
              <a:rPr lang="en-US" dirty="0" smtClean="0">
                <a:latin typeface="Calibri" charset="0"/>
              </a:rPr>
              <a:t>star</a:t>
            </a:r>
            <a:r>
              <a:rPr lang="en-US" altLang="ja-JP" dirty="0" smtClean="0">
                <a:latin typeface="Calibri" charset="0"/>
              </a:rPr>
              <a:t>’</a:t>
            </a:r>
            <a:r>
              <a:rPr lang="en-US" dirty="0" smtClean="0">
                <a:latin typeface="Calibri" charset="0"/>
              </a:rPr>
              <a:t>s </a:t>
            </a:r>
            <a:r>
              <a:rPr lang="en-US" dirty="0">
                <a:latin typeface="Calibri" charset="0"/>
              </a:rPr>
              <a:t>position on the main sequence. Low-mass stars are cool and faint; they lie at the bottom of the main sequence. Very massive stars are hot and bright; they lie at the top of the main sequence</a:t>
            </a:r>
            <a:r>
              <a:rPr lang="en-US" dirty="0" smtClean="0">
                <a:latin typeface="Calibri" charset="0"/>
              </a:rPr>
              <a:t>.</a:t>
            </a:r>
            <a:endParaRPr lang="en-US" dirty="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C5926A6-6193-1E45-A209-6513BD2B558B}" type="slidenum">
              <a:rPr lang="en-US" sz="1200"/>
              <a:pPr/>
              <a:t>37</a:t>
            </a:fld>
            <a:endParaRPr lang="en-US" sz="120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6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17-23. </a:t>
            </a:r>
            <a:r>
              <a:rPr lang="en-US" b="1" dirty="0">
                <a:latin typeface="Calibri" charset="0"/>
              </a:rPr>
              <a:t>Stellar Mass Distribution </a:t>
            </a:r>
            <a:r>
              <a:rPr lang="en-US" dirty="0">
                <a:latin typeface="Calibri" charset="0"/>
              </a:rPr>
              <a:t>The range of masses of main-sequence stars, as determined from careful measurement of stars in the solar neighborhood.</a:t>
            </a:r>
          </a:p>
          <a:p>
            <a:pPr eaLnBrk="1" hangingPunct="1">
              <a:spcBef>
                <a:spcPct val="0"/>
              </a:spcBef>
            </a:pPr>
            <a:endParaRPr lang="en-US"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310892-3A8F-3241-9F60-B5392CDA462B}" type="slidenum">
              <a:rPr lang="en-US" sz="1200"/>
              <a:pPr/>
              <a:t>38</a:t>
            </a:fld>
            <a:endParaRPr lang="en-US" sz="120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17-24. </a:t>
            </a:r>
            <a:r>
              <a:rPr lang="en-US" b="1" dirty="0">
                <a:latin typeface="Calibri" charset="0"/>
              </a:rPr>
              <a:t>Stellar Radii and Luminosities </a:t>
            </a:r>
            <a:r>
              <a:rPr lang="en-US" dirty="0">
                <a:latin typeface="Calibri" charset="0"/>
              </a:rPr>
              <a:t>(a) Dependence of stellar radius on mass for main-sequence stars. Actual measurements show that the radius increases nearly in proportion to the mass over much of the range (as indicated by the straight line drawn through the data points). (b) Dependence of main-sequence luminosity on mass. The luminosity increases roughly as the fourth power of the mass (indicated again by the straight line).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6B02952-217A-2B4C-BB0A-BAF52CB466D4}" type="slidenum">
              <a:rPr lang="en-US" sz="1200"/>
              <a:pPr/>
              <a:t>7</a:t>
            </a:fld>
            <a:endParaRPr lang="en-US" sz="120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17-2. </a:t>
            </a:r>
            <a:r>
              <a:rPr lang="en-US" b="1" dirty="0">
                <a:latin typeface="Calibri" charset="0"/>
              </a:rPr>
              <a:t>The Solar Neighborhood </a:t>
            </a:r>
            <a:r>
              <a:rPr lang="en-US" dirty="0">
                <a:latin typeface="Calibri" charset="0"/>
              </a:rPr>
              <a:t>A plot of the 30 closest stars to the Sun, projected so as to reveal their three-dimensional relationships. All lie within 4 pc (about 13 light-years) of Earth. The circular gridlines represent distances from the Sun in the galactic plane; the vertical lines denote distances perpendicular to that plane.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CD301F0-4B06-7A42-AEB1-282394FA2B29}" type="slidenum">
              <a:rPr lang="en-US" sz="1200"/>
              <a:pPr/>
              <a:t>8</a:t>
            </a:fld>
            <a:endParaRPr lang="en-US" sz="1200"/>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17-3. </a:t>
            </a:r>
            <a:r>
              <a:rPr lang="en-US" b="1" dirty="0">
                <a:latin typeface="Calibri" charset="0"/>
              </a:rPr>
              <a:t>Proper Motion </a:t>
            </a:r>
            <a:r>
              <a:rPr lang="en-US" dirty="0">
                <a:latin typeface="Calibri" charset="0"/>
              </a:rPr>
              <a:t>A comparison of two photographic plates taken 22 years apart shows evidence of real spatial motion for </a:t>
            </a:r>
            <a:r>
              <a:rPr lang="en-US" dirty="0" smtClean="0">
                <a:latin typeface="Calibri" charset="0"/>
              </a:rPr>
              <a:t>Barnard</a:t>
            </a:r>
            <a:r>
              <a:rPr lang="en-US" altLang="ja-JP" dirty="0" smtClean="0">
                <a:latin typeface="Calibri" charset="0"/>
              </a:rPr>
              <a:t>’</a:t>
            </a:r>
            <a:r>
              <a:rPr lang="en-US" dirty="0" smtClean="0">
                <a:latin typeface="Calibri" charset="0"/>
              </a:rPr>
              <a:t>s </a:t>
            </a:r>
            <a:r>
              <a:rPr lang="en-US" dirty="0">
                <a:latin typeface="Calibri" charset="0"/>
              </a:rPr>
              <a:t>Star (denoted by an arrow). </a:t>
            </a:r>
            <a:r>
              <a:rPr lang="en-US" i="1" dirty="0">
                <a:latin typeface="Calibri" charset="0"/>
              </a:rPr>
              <a:t>(Harvard College Observatory)</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E596964-C44B-3A4E-89DC-132325AAB306}" type="slidenum">
              <a:rPr lang="en-US" sz="1200"/>
              <a:pPr/>
              <a:t>9</a:t>
            </a:fld>
            <a:endParaRPr lang="en-US" sz="120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17-4. </a:t>
            </a:r>
            <a:r>
              <a:rPr lang="en-US" b="1" dirty="0">
                <a:latin typeface="Calibri" charset="0"/>
              </a:rPr>
              <a:t>Real Spatial Motion </a:t>
            </a:r>
            <a:r>
              <a:rPr lang="en-US" dirty="0">
                <a:latin typeface="Calibri" charset="0"/>
              </a:rPr>
              <a:t>This sketch shows the motion of the Alpha Centauri star system relative to our solar system. The transverse component of its velocity is derived by observing the </a:t>
            </a:r>
            <a:r>
              <a:rPr lang="en-US" dirty="0" smtClean="0">
                <a:latin typeface="Calibri" charset="0"/>
              </a:rPr>
              <a:t>system</a:t>
            </a:r>
            <a:r>
              <a:rPr lang="en-US" altLang="ja-JP" dirty="0" smtClean="0">
                <a:latin typeface="Calibri" charset="0"/>
              </a:rPr>
              <a:t>’</a:t>
            </a:r>
            <a:r>
              <a:rPr lang="en-US" dirty="0" smtClean="0">
                <a:latin typeface="Calibri" charset="0"/>
              </a:rPr>
              <a:t>s </a:t>
            </a:r>
            <a:r>
              <a:rPr lang="en-US" dirty="0">
                <a:latin typeface="Calibri" charset="0"/>
              </a:rPr>
              <a:t>proper motion. The radial component is measured by using the Doppler shift of lines in Alpha </a:t>
            </a:r>
            <a:r>
              <a:rPr lang="en-US" dirty="0" smtClean="0">
                <a:latin typeface="Calibri" charset="0"/>
              </a:rPr>
              <a:t>Centauri</a:t>
            </a:r>
            <a:r>
              <a:rPr lang="en-US" altLang="ja-JP" dirty="0" smtClean="0">
                <a:latin typeface="Calibri" charset="0"/>
              </a:rPr>
              <a:t>’</a:t>
            </a:r>
            <a:r>
              <a:rPr lang="en-US" dirty="0" smtClean="0">
                <a:latin typeface="Calibri" charset="0"/>
              </a:rPr>
              <a:t>s </a:t>
            </a:r>
            <a:r>
              <a:rPr lang="en-US" dirty="0">
                <a:latin typeface="Calibri" charset="0"/>
              </a:rPr>
              <a:t>spectrum. The true spatial velocity, indicated by the red arrow, results from the combination of the two.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0F59A88-B6FB-FE40-A166-7828F6EB4E33}" type="slidenum">
              <a:rPr lang="en-US" sz="1200"/>
              <a:pPr/>
              <a:t>11</a:t>
            </a:fld>
            <a:endParaRPr lang="en-US" sz="1200"/>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17-6. </a:t>
            </a:r>
            <a:r>
              <a:rPr lang="en-US" b="1" dirty="0">
                <a:latin typeface="Calibri" charset="0"/>
              </a:rPr>
              <a:t>Luminosity </a:t>
            </a:r>
            <a:r>
              <a:rPr lang="en-US" dirty="0">
                <a:latin typeface="Calibri" charset="0"/>
              </a:rPr>
              <a:t>Two stars A and B of different luminosities can appear equally bright to an observer on Earth if the brighter star B is more distant than the fainter star A</a:t>
            </a:r>
            <a:r>
              <a:rPr lang="en-US" dirty="0" smtClean="0">
                <a:latin typeface="Calibri" charset="0"/>
              </a:rPr>
              <a:t>.</a:t>
            </a:r>
            <a:endParaRPr lang="en-US" dirty="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79C3327-E477-9441-A1EE-A80E6EE190AC}" type="slidenum">
              <a:rPr lang="en-US" sz="1200"/>
              <a:pPr/>
              <a:t>12</a:t>
            </a:fld>
            <a:endParaRPr lang="en-US" sz="120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42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17-7. </a:t>
            </a:r>
            <a:r>
              <a:rPr lang="en-US" b="1" dirty="0">
                <a:latin typeface="Calibri" charset="0"/>
              </a:rPr>
              <a:t>Apparent Magnitude </a:t>
            </a:r>
            <a:r>
              <a:rPr lang="en-US" dirty="0">
                <a:latin typeface="Calibri" charset="0"/>
              </a:rPr>
              <a:t>This graph illustrates the apparent magnitudes of some astronomical objects and the limiting magnitudes (that is, the faintest magnitudes attainable) of some telescopes used to observe them.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BC9DD56-DE3D-CC4B-B4A4-2E34799BBF38}" type="slidenum">
              <a:rPr lang="en-US" sz="1200"/>
              <a:pPr/>
              <a:t>13</a:t>
            </a:fld>
            <a:endParaRPr lang="en-US" sz="1200"/>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17-5. </a:t>
            </a:r>
            <a:r>
              <a:rPr lang="en-US" b="1" dirty="0">
                <a:latin typeface="Calibri" charset="0"/>
              </a:rPr>
              <a:t>Inverse-Square Law </a:t>
            </a:r>
            <a:r>
              <a:rPr lang="en-US" dirty="0">
                <a:latin typeface="Calibri" charset="0"/>
              </a:rPr>
              <a:t>As light moves away from a source such as a star, it steadily dilutes while spreading over progressively larger surface areas (depicted here as sections of spherical shells). Thus, the amount of radiation received by a detector (the </a:t>
            </a:r>
            <a:r>
              <a:rPr lang="en-US" dirty="0" smtClean="0">
                <a:latin typeface="Calibri" charset="0"/>
              </a:rPr>
              <a:t>source</a:t>
            </a:r>
            <a:r>
              <a:rPr lang="en-US" altLang="ja-JP" dirty="0" smtClean="0">
                <a:latin typeface="Calibri" charset="0"/>
              </a:rPr>
              <a:t>’</a:t>
            </a:r>
            <a:r>
              <a:rPr lang="en-US" dirty="0" smtClean="0">
                <a:latin typeface="Calibri" charset="0"/>
              </a:rPr>
              <a:t>s </a:t>
            </a:r>
            <a:r>
              <a:rPr lang="en-US" dirty="0">
                <a:latin typeface="Calibri" charset="0"/>
              </a:rPr>
              <a:t>apparent brightness) varies inversely as the square of its distance from the source</a:t>
            </a:r>
            <a:r>
              <a:rPr lang="en-US" dirty="0" smtClean="0">
                <a:latin typeface="Calibri" charset="0"/>
              </a:rPr>
              <a:t>.</a:t>
            </a:r>
            <a:endParaRPr lang="en-US" dirty="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56E5A93-BA66-F547-8462-A3E920C99D3E}" type="slidenum">
              <a:rPr lang="en-US" sz="1200"/>
              <a:pPr/>
              <a:t>14</a:t>
            </a:fld>
            <a:endParaRPr lang="en-US" sz="120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17-8. </a:t>
            </a:r>
            <a:r>
              <a:rPr lang="en-US" b="1" dirty="0">
                <a:latin typeface="Calibri" charset="0"/>
              </a:rPr>
              <a:t>Star Colors </a:t>
            </a:r>
            <a:r>
              <a:rPr lang="en-US" dirty="0">
                <a:latin typeface="Calibri" charset="0"/>
              </a:rPr>
              <a:t>(a) The different colors of the stars composing the constellation Orion are easily distinguished in this photograph taken by a wide-field camera attached to a small telescope. The bright red star at the upper left is Betelgeuse (α); the bright blue-white star at the lower right is </a:t>
            </a:r>
            <a:r>
              <a:rPr lang="en-US" dirty="0" err="1">
                <a:latin typeface="Calibri" charset="0"/>
              </a:rPr>
              <a:t>Rigel</a:t>
            </a:r>
            <a:r>
              <a:rPr lang="en-US" dirty="0">
                <a:latin typeface="Calibri" charset="0"/>
              </a:rPr>
              <a:t> (β). (Compare with Figure 1.8.) The field of view of this photograph is wide, about 20° across. (b) An incredibly rich field of colorful stars, this time in the direction of the center of the Milky Way. Here, the field of view is just 2 arc minutes across—much smaller than in (a). </a:t>
            </a:r>
            <a:r>
              <a:rPr lang="en-US" i="1" dirty="0">
                <a:latin typeface="Calibri" charset="0"/>
              </a:rPr>
              <a:t>(P. </a:t>
            </a:r>
            <a:r>
              <a:rPr lang="en-US" i="1" dirty="0" err="1">
                <a:latin typeface="Calibri" charset="0"/>
              </a:rPr>
              <a:t>Sanz</a:t>
            </a:r>
            <a:r>
              <a:rPr lang="en-US" i="1" dirty="0">
                <a:latin typeface="Calibri" charset="0"/>
              </a:rPr>
              <a:t>/</a:t>
            </a:r>
            <a:r>
              <a:rPr lang="en-US" i="1" dirty="0" err="1">
                <a:latin typeface="Calibri" charset="0"/>
              </a:rPr>
              <a:t>Alamy</a:t>
            </a:r>
            <a:r>
              <a:rPr lang="en-US" i="1" dirty="0">
                <a:latin typeface="Calibri" charset="0"/>
              </a:rPr>
              <a:t>; NASA)</a:t>
            </a:r>
            <a:endParaRPr lang="en-US" dirty="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5181600" y="533400"/>
            <a:ext cx="37338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84" charset="-128"/>
              </a:defRPr>
            </a:lvl1pPr>
            <a:lvl2pPr marL="742950" indent="-285750">
              <a:defRPr sz="2400">
                <a:solidFill>
                  <a:schemeClr val="tx1"/>
                </a:solidFill>
                <a:latin typeface="Arial" charset="0"/>
                <a:ea typeface="ＭＳ Ｐゴシック" pitchFamily="84" charset="-128"/>
              </a:defRPr>
            </a:lvl2pPr>
            <a:lvl3pPr marL="1143000" indent="-228600">
              <a:defRPr sz="2400">
                <a:solidFill>
                  <a:schemeClr val="tx1"/>
                </a:solidFill>
                <a:latin typeface="Arial" charset="0"/>
                <a:ea typeface="ＭＳ Ｐゴシック" pitchFamily="84" charset="-128"/>
              </a:defRPr>
            </a:lvl3pPr>
            <a:lvl4pPr marL="1600200" indent="-228600">
              <a:defRPr sz="2400">
                <a:solidFill>
                  <a:schemeClr val="tx1"/>
                </a:solidFill>
                <a:latin typeface="Arial" charset="0"/>
                <a:ea typeface="ＭＳ Ｐゴシック" pitchFamily="84" charset="-128"/>
              </a:defRPr>
            </a:lvl4pPr>
            <a:lvl5pPr marL="2057400" indent="-22860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eaLnBrk="1" hangingPunct="1">
              <a:lnSpc>
                <a:spcPct val="150000"/>
              </a:lnSpc>
              <a:spcBef>
                <a:spcPct val="50000"/>
              </a:spcBef>
              <a:defRPr/>
            </a:pPr>
            <a:r>
              <a:rPr lang="en-US" sz="1800" b="1" dirty="0" smtClean="0">
                <a:solidFill>
                  <a:schemeClr val="bg1"/>
                </a:solidFill>
                <a:cs typeface="+mn-cs"/>
              </a:rPr>
              <a:t>Lecture Outlines</a:t>
            </a:r>
          </a:p>
          <a:p>
            <a:pPr algn="ctr" eaLnBrk="1" hangingPunct="1">
              <a:lnSpc>
                <a:spcPct val="150000"/>
              </a:lnSpc>
              <a:spcBef>
                <a:spcPct val="50000"/>
              </a:spcBef>
              <a:defRPr/>
            </a:pPr>
            <a:endParaRPr lang="en-US" b="1" dirty="0" smtClean="0">
              <a:cs typeface="+mn-cs"/>
            </a:endParaRPr>
          </a:p>
          <a:p>
            <a:pPr algn="ctr" eaLnBrk="1" hangingPunct="1">
              <a:spcBef>
                <a:spcPct val="50000"/>
              </a:spcBef>
              <a:defRPr/>
            </a:pPr>
            <a:r>
              <a:rPr lang="en-US" b="1" i="1" dirty="0" smtClean="0">
                <a:solidFill>
                  <a:schemeClr val="folHlink"/>
                </a:solidFill>
                <a:cs typeface="+mn-cs"/>
              </a:rPr>
              <a:t>Astronomy Today </a:t>
            </a:r>
          </a:p>
          <a:p>
            <a:pPr algn="ctr" eaLnBrk="1" hangingPunct="1">
              <a:spcBef>
                <a:spcPct val="50000"/>
              </a:spcBef>
              <a:defRPr/>
            </a:pPr>
            <a:r>
              <a:rPr lang="en-US" b="1" i="1" dirty="0" smtClean="0">
                <a:solidFill>
                  <a:schemeClr val="folHlink"/>
                </a:solidFill>
                <a:cs typeface="+mn-cs"/>
              </a:rPr>
              <a:t>8th Edition</a:t>
            </a:r>
          </a:p>
          <a:p>
            <a:pPr algn="ctr" eaLnBrk="1" hangingPunct="1">
              <a:spcBef>
                <a:spcPct val="50000"/>
              </a:spcBef>
              <a:defRPr/>
            </a:pPr>
            <a:r>
              <a:rPr lang="en-US" dirty="0" smtClean="0">
                <a:solidFill>
                  <a:schemeClr val="bg2"/>
                </a:solidFill>
                <a:cs typeface="+mn-cs"/>
              </a:rPr>
              <a:t>Chaisson/McMillan</a:t>
            </a:r>
          </a:p>
        </p:txBody>
      </p:sp>
      <p:sp>
        <p:nvSpPr>
          <p:cNvPr id="5" name="Rectangle 12"/>
          <p:cNvSpPr>
            <a:spLocks noChangeArrowheads="1"/>
          </p:cNvSpPr>
          <p:nvPr userDrawn="1"/>
        </p:nvSpPr>
        <p:spPr bwMode="auto">
          <a:xfrm>
            <a:off x="3402013" y="6583363"/>
            <a:ext cx="2338387"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solidFill>
                  <a:schemeClr val="folHlink"/>
                </a:solidFill>
              </a:rPr>
              <a:t>© 2014 Pearson Education, Inc.</a:t>
            </a:r>
            <a:endParaRPr lang="en-US" sz="1200">
              <a:solidFill>
                <a:srgbClr val="E0631E"/>
              </a:solidFill>
            </a:endParaRPr>
          </a:p>
        </p:txBody>
      </p:sp>
      <p:pic>
        <p:nvPicPr>
          <p:cNvPr id="6" name="Picture 9" descr="CHAI1675_08_main_eca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228600"/>
            <a:ext cx="489585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smtClean="0"/>
            </a:lvl1pPr>
          </a:lstStyle>
          <a:p>
            <a:pPr>
              <a:defRPr/>
            </a:pPr>
            <a:fld id="{280D1AAD-EF9E-4146-B244-2AB6BB002D09}" type="slidenum">
              <a:rPr lang="en-US"/>
              <a:pPr>
                <a:defRPr/>
              </a:pPr>
              <a:t>‹#›</a:t>
            </a:fld>
            <a:endParaRPr lang="en-US"/>
          </a:p>
        </p:txBody>
      </p:sp>
    </p:spTree>
    <p:extLst>
      <p:ext uri="{BB962C8B-B14F-4D97-AF65-F5344CB8AC3E}">
        <p14:creationId xmlns:p14="http://schemas.microsoft.com/office/powerpoint/2010/main" val="5122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6F826D-AEBD-AD44-B6C9-21806B639545}" type="slidenum">
              <a:rPr lang="en-US"/>
              <a:pPr>
                <a:defRPr/>
              </a:pPr>
              <a:t>‹#›</a:t>
            </a:fld>
            <a:endParaRPr lang="en-US"/>
          </a:p>
        </p:txBody>
      </p:sp>
    </p:spTree>
    <p:extLst>
      <p:ext uri="{BB962C8B-B14F-4D97-AF65-F5344CB8AC3E}">
        <p14:creationId xmlns:p14="http://schemas.microsoft.com/office/powerpoint/2010/main" val="102147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83E874-1AC6-F148-8583-63950965DEF2}" type="slidenum">
              <a:rPr lang="en-US"/>
              <a:pPr>
                <a:defRPr/>
              </a:pPr>
              <a:t>‹#›</a:t>
            </a:fld>
            <a:endParaRPr lang="en-US"/>
          </a:p>
        </p:txBody>
      </p:sp>
    </p:spTree>
    <p:extLst>
      <p:ext uri="{BB962C8B-B14F-4D97-AF65-F5344CB8AC3E}">
        <p14:creationId xmlns:p14="http://schemas.microsoft.com/office/powerpoint/2010/main" val="137549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151A8-8E15-244A-8FD5-4A3A93E44AE0}" type="slidenum">
              <a:rPr lang="en-US"/>
              <a:pPr>
                <a:defRPr/>
              </a:pPr>
              <a:t>‹#›</a:t>
            </a:fld>
            <a:endParaRPr lang="en-US"/>
          </a:p>
        </p:txBody>
      </p:sp>
    </p:spTree>
    <p:extLst>
      <p:ext uri="{BB962C8B-B14F-4D97-AF65-F5344CB8AC3E}">
        <p14:creationId xmlns:p14="http://schemas.microsoft.com/office/powerpoint/2010/main" val="626265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5DC439-D9C4-4447-A376-2DFFABAF0F6A}" type="slidenum">
              <a:rPr lang="en-US"/>
              <a:pPr>
                <a:defRPr/>
              </a:pPr>
              <a:t>‹#›</a:t>
            </a:fld>
            <a:endParaRPr lang="en-US"/>
          </a:p>
        </p:txBody>
      </p:sp>
    </p:spTree>
    <p:extLst>
      <p:ext uri="{BB962C8B-B14F-4D97-AF65-F5344CB8AC3E}">
        <p14:creationId xmlns:p14="http://schemas.microsoft.com/office/powerpoint/2010/main" val="440598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7B014D-4F07-CC46-949B-49ABF8DC1177}" type="slidenum">
              <a:rPr lang="en-US"/>
              <a:pPr>
                <a:defRPr/>
              </a:pPr>
              <a:t>‹#›</a:t>
            </a:fld>
            <a:endParaRPr lang="en-US"/>
          </a:p>
        </p:txBody>
      </p:sp>
    </p:spTree>
    <p:extLst>
      <p:ext uri="{BB962C8B-B14F-4D97-AF65-F5344CB8AC3E}">
        <p14:creationId xmlns:p14="http://schemas.microsoft.com/office/powerpoint/2010/main" val="1040900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5062C0B-7D03-5343-ABCB-FC56E7FD8931}" type="slidenum">
              <a:rPr lang="en-US"/>
              <a:pPr>
                <a:defRPr/>
              </a:pPr>
              <a:t>‹#›</a:t>
            </a:fld>
            <a:endParaRPr lang="en-US"/>
          </a:p>
        </p:txBody>
      </p:sp>
    </p:spTree>
    <p:extLst>
      <p:ext uri="{BB962C8B-B14F-4D97-AF65-F5344CB8AC3E}">
        <p14:creationId xmlns:p14="http://schemas.microsoft.com/office/powerpoint/2010/main" val="226270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B5C465-80AA-5D4A-9D9F-CD2CC76644C2}" type="slidenum">
              <a:rPr lang="en-US"/>
              <a:pPr>
                <a:defRPr/>
              </a:pPr>
              <a:t>‹#›</a:t>
            </a:fld>
            <a:endParaRPr lang="en-US"/>
          </a:p>
        </p:txBody>
      </p:sp>
    </p:spTree>
    <p:extLst>
      <p:ext uri="{BB962C8B-B14F-4D97-AF65-F5344CB8AC3E}">
        <p14:creationId xmlns:p14="http://schemas.microsoft.com/office/powerpoint/2010/main" val="48918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0EB34E-E622-7745-B3E1-A77FE21B77D3}" type="slidenum">
              <a:rPr lang="en-US"/>
              <a:pPr>
                <a:defRPr/>
              </a:pPr>
              <a:t>‹#›</a:t>
            </a:fld>
            <a:endParaRPr lang="en-US"/>
          </a:p>
        </p:txBody>
      </p:sp>
    </p:spTree>
    <p:extLst>
      <p:ext uri="{BB962C8B-B14F-4D97-AF65-F5344CB8AC3E}">
        <p14:creationId xmlns:p14="http://schemas.microsoft.com/office/powerpoint/2010/main" val="3886020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0E5871-B8E2-A145-A688-0300FF9A1873}" type="slidenum">
              <a:rPr lang="en-US"/>
              <a:pPr>
                <a:defRPr/>
              </a:pPr>
              <a:t>‹#›</a:t>
            </a:fld>
            <a:endParaRPr lang="en-US"/>
          </a:p>
        </p:txBody>
      </p:sp>
    </p:spTree>
    <p:extLst>
      <p:ext uri="{BB962C8B-B14F-4D97-AF65-F5344CB8AC3E}">
        <p14:creationId xmlns:p14="http://schemas.microsoft.com/office/powerpoint/2010/main" val="1256448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FEF2DD-B3FE-5F4E-BE5E-5DECBE732251}" type="slidenum">
              <a:rPr lang="en-US"/>
              <a:pPr>
                <a:defRPr/>
              </a:pPr>
              <a:t>‹#›</a:t>
            </a:fld>
            <a:endParaRPr lang="en-US"/>
          </a:p>
        </p:txBody>
      </p:sp>
    </p:spTree>
    <p:extLst>
      <p:ext uri="{BB962C8B-B14F-4D97-AF65-F5344CB8AC3E}">
        <p14:creationId xmlns:p14="http://schemas.microsoft.com/office/powerpoint/2010/main" val="11050298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ea typeface="ＭＳ Ｐゴシック"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ea typeface="ＭＳ Ｐゴシック"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8E1CE71-B900-7E4F-964A-AEA8AAA08151}" type="slidenum">
              <a:rPr lang="en-US"/>
              <a:pPr>
                <a:defRPr/>
              </a:pPr>
              <a:t>‹#›</a:t>
            </a:fld>
            <a:endParaRPr lang="en-US"/>
          </a:p>
        </p:txBody>
      </p:sp>
      <p:sp>
        <p:nvSpPr>
          <p:cNvPr id="1031" name="Rectangle 8"/>
          <p:cNvSpPr>
            <a:spLocks noChangeArrowheads="1"/>
          </p:cNvSpPr>
          <p:nvPr userDrawn="1"/>
        </p:nvSpPr>
        <p:spPr bwMode="auto">
          <a:xfrm>
            <a:off x="152400" y="6583363"/>
            <a:ext cx="2338388"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t>© 2014 Pearson Education, Inc.</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pitchFamily="84" charset="-128"/>
        </a:defRPr>
      </a:lvl6pPr>
      <a:lvl7pPr marL="914400" algn="ctr" rtl="0" fontAlgn="base">
        <a:spcBef>
          <a:spcPct val="0"/>
        </a:spcBef>
        <a:spcAft>
          <a:spcPct val="0"/>
        </a:spcAft>
        <a:defRPr sz="4400">
          <a:solidFill>
            <a:schemeClr val="tx2"/>
          </a:solidFill>
          <a:latin typeface="Arial" charset="0"/>
          <a:ea typeface="ＭＳ Ｐゴシック" pitchFamily="84" charset="-128"/>
        </a:defRPr>
      </a:lvl7pPr>
      <a:lvl8pPr marL="1371600" algn="ctr" rtl="0" fontAlgn="base">
        <a:spcBef>
          <a:spcPct val="0"/>
        </a:spcBef>
        <a:spcAft>
          <a:spcPct val="0"/>
        </a:spcAft>
        <a:defRPr sz="4400">
          <a:solidFill>
            <a:schemeClr val="tx2"/>
          </a:solidFill>
          <a:latin typeface="Arial" charset="0"/>
          <a:ea typeface="ＭＳ Ｐゴシック" pitchFamily="84" charset="-128"/>
        </a:defRPr>
      </a:lvl8pPr>
      <a:lvl9pPr marL="1828800" algn="ctr" rtl="0" fontAlgn="base">
        <a:spcBef>
          <a:spcPct val="0"/>
        </a:spcBef>
        <a:spcAft>
          <a:spcPct val="0"/>
        </a:spcAft>
        <a:defRPr sz="4400">
          <a:solidFill>
            <a:schemeClr val="tx2"/>
          </a:solidFill>
          <a:latin typeface="Arial" charset="0"/>
          <a:ea typeface="ＭＳ Ｐゴシック"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7.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6.jp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7.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2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2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6.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7.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2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29.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30.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31.jp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32.wmf"/><Relationship Id="rId5" Type="http://schemas.openxmlformats.org/officeDocument/2006/relationships/oleObject" Target="../embeddings/oleObject4.bin"/><Relationship Id="rId6" Type="http://schemas.openxmlformats.org/officeDocument/2006/relationships/image" Target="../media/image33.w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181600" y="533400"/>
            <a:ext cx="37338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150000"/>
              </a:lnSpc>
              <a:spcBef>
                <a:spcPct val="50000"/>
              </a:spcBef>
            </a:pPr>
            <a:endParaRPr lang="en-US" sz="1800" b="1">
              <a:solidFill>
                <a:schemeClr val="bg1"/>
              </a:solidFill>
            </a:endParaRPr>
          </a:p>
          <a:p>
            <a:pPr algn="ctr" eaLnBrk="1" hangingPunct="1">
              <a:lnSpc>
                <a:spcPct val="150000"/>
              </a:lnSpc>
              <a:spcBef>
                <a:spcPct val="50000"/>
              </a:spcBef>
            </a:pPr>
            <a:r>
              <a:rPr lang="en-US" b="1">
                <a:solidFill>
                  <a:schemeClr val="bg1"/>
                </a:solidFill>
              </a:rPr>
              <a:t>Chapter 17</a:t>
            </a:r>
            <a:endParaRPr lang="en-US" b="1"/>
          </a:p>
          <a:p>
            <a:pPr algn="ctr" eaLnBrk="1" hangingPunct="1">
              <a:spcBef>
                <a:spcPct val="50000"/>
              </a:spcBef>
            </a:pPr>
            <a:endParaRPr lang="en-US">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381000" y="1703388"/>
            <a:ext cx="8382000"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Luminosity</a:t>
            </a:r>
            <a:r>
              <a:rPr lang="en-US" dirty="0">
                <a:solidFill>
                  <a:schemeClr val="accent2"/>
                </a:solidFill>
              </a:rPr>
              <a:t>, or absolute brightness, is a measure of the total </a:t>
            </a:r>
            <a:r>
              <a:rPr lang="en-US" dirty="0"/>
              <a:t>power</a:t>
            </a:r>
            <a:r>
              <a:rPr lang="en-US" dirty="0">
                <a:solidFill>
                  <a:schemeClr val="accent2"/>
                </a:solidFill>
              </a:rPr>
              <a:t> radiated by a star.</a:t>
            </a:r>
          </a:p>
          <a:p>
            <a:pPr>
              <a:spcBef>
                <a:spcPct val="50000"/>
              </a:spcBef>
            </a:pPr>
            <a:r>
              <a:rPr lang="en-US" dirty="0"/>
              <a:t>Apparent brightness</a:t>
            </a:r>
            <a:r>
              <a:rPr lang="en-US" dirty="0">
                <a:solidFill>
                  <a:schemeClr val="accent2"/>
                </a:solidFill>
              </a:rPr>
              <a:t> is how bright a star appears when viewed from Earth; it depends on the </a:t>
            </a:r>
            <a:r>
              <a:rPr lang="en-US" dirty="0"/>
              <a:t>absolute brightness</a:t>
            </a:r>
            <a:r>
              <a:rPr lang="en-US" dirty="0">
                <a:solidFill>
                  <a:schemeClr val="accent2"/>
                </a:solidFill>
              </a:rPr>
              <a:t> but also on the </a:t>
            </a:r>
            <a:r>
              <a:rPr lang="en-US" dirty="0"/>
              <a:t>distance</a:t>
            </a:r>
            <a:r>
              <a:rPr lang="en-US" dirty="0">
                <a:solidFill>
                  <a:schemeClr val="accent2"/>
                </a:solidFill>
              </a:rPr>
              <a:t> of the star.</a:t>
            </a:r>
          </a:p>
        </p:txBody>
      </p:sp>
      <p:sp>
        <p:nvSpPr>
          <p:cNvPr id="12291" name="Rectangle 5"/>
          <p:cNvSpPr>
            <a:spLocks noGrp="1" noChangeArrowheads="1"/>
          </p:cNvSpPr>
          <p:nvPr>
            <p:ph type="title"/>
          </p:nvPr>
        </p:nvSpPr>
        <p:spPr>
          <a:xfrm>
            <a:off x="457200" y="65088"/>
            <a:ext cx="8229600" cy="1524000"/>
          </a:xfrm>
        </p:spPr>
        <p:txBody>
          <a:bodyPr/>
          <a:lstStyle/>
          <a:p>
            <a:pPr eaLnBrk="1" hangingPunct="1"/>
            <a:r>
              <a:rPr lang="en-US">
                <a:latin typeface="Arial" charset="0"/>
                <a:ea typeface="ＭＳ Ｐゴシック" charset="0"/>
                <a:cs typeface="ＭＳ Ｐゴシック" charset="0"/>
              </a:rPr>
              <a:t>17.2 Luminosity and Apparent Brightness</a:t>
            </a:r>
          </a:p>
        </p:txBody>
      </p:sp>
      <p:graphicFrame>
        <p:nvGraphicFramePr>
          <p:cNvPr id="12292" name="Object 1"/>
          <p:cNvGraphicFramePr>
            <a:graphicFrameLocks noChangeAspect="1"/>
          </p:cNvGraphicFramePr>
          <p:nvPr/>
        </p:nvGraphicFramePr>
        <p:xfrm>
          <a:off x="790575" y="4343400"/>
          <a:ext cx="7500938" cy="838200"/>
        </p:xfrm>
        <a:graphic>
          <a:graphicData uri="http://schemas.openxmlformats.org/presentationml/2006/ole">
            <mc:AlternateContent xmlns:mc="http://schemas.openxmlformats.org/markup-compatibility/2006">
              <mc:Choice xmlns:v="urn:schemas-microsoft-com:vml" Requires="v">
                <p:oleObj spid="_x0000_s15411" name="Equation" r:id="rId3" imgW="6591300" imgH="736600" progId="Equation.DSMT4">
                  <p:embed/>
                </p:oleObj>
              </mc:Choice>
              <mc:Fallback>
                <p:oleObj name="Equation" r:id="rId3" imgW="6591300" imgH="736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75" y="4343400"/>
                        <a:ext cx="750093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3"/>
          <p:cNvSpPr txBox="1">
            <a:spLocks noChangeArrowheads="1"/>
          </p:cNvSpPr>
          <p:nvPr/>
        </p:nvSpPr>
        <p:spPr bwMode="auto">
          <a:xfrm>
            <a:off x="228600" y="2362200"/>
            <a:ext cx="4114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Therefore, two stars that appear equally bright might be a </a:t>
            </a:r>
            <a:r>
              <a:rPr lang="en-US"/>
              <a:t>closer, dimmer</a:t>
            </a:r>
            <a:r>
              <a:rPr lang="en-US">
                <a:solidFill>
                  <a:schemeClr val="accent2"/>
                </a:solidFill>
              </a:rPr>
              <a:t> star and a </a:t>
            </a:r>
            <a:r>
              <a:rPr lang="en-US"/>
              <a:t>farther, brighter</a:t>
            </a:r>
            <a:r>
              <a:rPr lang="en-US">
                <a:solidFill>
                  <a:schemeClr val="accent2"/>
                </a:solidFill>
              </a:rPr>
              <a:t> one</a:t>
            </a:r>
          </a:p>
        </p:txBody>
      </p:sp>
      <p:sp>
        <p:nvSpPr>
          <p:cNvPr id="13315" name="Rectangle 6"/>
          <p:cNvSpPr>
            <a:spLocks noGrp="1" noChangeArrowheads="1"/>
          </p:cNvSpPr>
          <p:nvPr>
            <p:ph type="title"/>
          </p:nvPr>
        </p:nvSpPr>
        <p:spPr>
          <a:xfrm>
            <a:off x="457200" y="134938"/>
            <a:ext cx="8229600" cy="1371600"/>
          </a:xfrm>
        </p:spPr>
        <p:txBody>
          <a:bodyPr/>
          <a:lstStyle/>
          <a:p>
            <a:pPr eaLnBrk="1" hangingPunct="1"/>
            <a:r>
              <a:rPr lang="en-US">
                <a:latin typeface="Arial" charset="0"/>
                <a:ea typeface="ＭＳ Ｐゴシック" charset="0"/>
                <a:cs typeface="ＭＳ Ｐゴシック" charset="0"/>
              </a:rPr>
              <a:t>17.2 Luminosity and Apparent Brightness</a:t>
            </a:r>
          </a:p>
        </p:txBody>
      </p:sp>
      <p:pic>
        <p:nvPicPr>
          <p:cNvPr id="2" name="Picture 1" descr="17_06_Figure_Anno.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343400" y="2133600"/>
            <a:ext cx="4578102" cy="441609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p:cNvSpPr txBox="1">
            <a:spLocks noChangeArrowheads="1"/>
          </p:cNvSpPr>
          <p:nvPr/>
        </p:nvSpPr>
        <p:spPr bwMode="auto">
          <a:xfrm>
            <a:off x="228600" y="1928813"/>
            <a:ext cx="48006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Apparent luminosity</a:t>
            </a:r>
            <a:r>
              <a:rPr lang="en-US" dirty="0">
                <a:solidFill>
                  <a:schemeClr val="accent2"/>
                </a:solidFill>
              </a:rPr>
              <a:t> is measured using a </a:t>
            </a:r>
            <a:r>
              <a:rPr lang="en-US" dirty="0"/>
              <a:t>magnitude scale</a:t>
            </a:r>
            <a:r>
              <a:rPr lang="en-US" dirty="0">
                <a:solidFill>
                  <a:schemeClr val="accent2"/>
                </a:solidFill>
              </a:rPr>
              <a:t>, which is related to our perception.</a:t>
            </a:r>
          </a:p>
          <a:p>
            <a:pPr>
              <a:spcBef>
                <a:spcPct val="50000"/>
              </a:spcBef>
            </a:pPr>
            <a:r>
              <a:rPr lang="en-US" dirty="0">
                <a:solidFill>
                  <a:schemeClr val="accent2"/>
                </a:solidFill>
              </a:rPr>
              <a:t>It is a </a:t>
            </a:r>
            <a:r>
              <a:rPr lang="en-US" dirty="0"/>
              <a:t>logarithmic</a:t>
            </a:r>
            <a:r>
              <a:rPr lang="en-US" dirty="0">
                <a:solidFill>
                  <a:schemeClr val="accent2"/>
                </a:solidFill>
              </a:rPr>
              <a:t> scale; a change of 5 in magnitude corresponds to a change of a factor of 100 in apparent brightness. </a:t>
            </a:r>
          </a:p>
          <a:p>
            <a:pPr>
              <a:spcBef>
                <a:spcPct val="50000"/>
              </a:spcBef>
            </a:pPr>
            <a:r>
              <a:rPr lang="en-US" dirty="0">
                <a:solidFill>
                  <a:schemeClr val="accent2"/>
                </a:solidFill>
              </a:rPr>
              <a:t>It is also </a:t>
            </a:r>
            <a:r>
              <a:rPr lang="en-US" dirty="0"/>
              <a:t>inverted</a:t>
            </a:r>
            <a:r>
              <a:rPr lang="en-US" dirty="0">
                <a:solidFill>
                  <a:schemeClr val="accent2"/>
                </a:solidFill>
              </a:rPr>
              <a:t>—larger magnitudes are dimmer.</a:t>
            </a:r>
          </a:p>
        </p:txBody>
      </p:sp>
      <p:sp>
        <p:nvSpPr>
          <p:cNvPr id="14339" name="Rectangle 6"/>
          <p:cNvSpPr>
            <a:spLocks noGrp="1" noChangeArrowheads="1"/>
          </p:cNvSpPr>
          <p:nvPr>
            <p:ph type="title"/>
          </p:nvPr>
        </p:nvSpPr>
        <p:spPr>
          <a:xfrm>
            <a:off x="457200" y="176213"/>
            <a:ext cx="8229600" cy="1295400"/>
          </a:xfrm>
        </p:spPr>
        <p:txBody>
          <a:bodyPr/>
          <a:lstStyle/>
          <a:p>
            <a:pPr eaLnBrk="1" hangingPunct="1"/>
            <a:r>
              <a:rPr lang="en-US">
                <a:latin typeface="Arial" charset="0"/>
                <a:ea typeface="ＭＳ Ｐゴシック" charset="0"/>
                <a:cs typeface="ＭＳ Ｐゴシック" charset="0"/>
              </a:rPr>
              <a:t>17.2 Luminosity and Apparent Brightness</a:t>
            </a:r>
          </a:p>
        </p:txBody>
      </p:sp>
      <p:pic>
        <p:nvPicPr>
          <p:cNvPr id="2" name="Picture 1" descr="17_07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5715000" y="1524000"/>
            <a:ext cx="3094278" cy="518690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
          <p:cNvSpPr txBox="1">
            <a:spLocks noChangeArrowheads="1"/>
          </p:cNvSpPr>
          <p:nvPr/>
        </p:nvSpPr>
        <p:spPr bwMode="auto">
          <a:xfrm>
            <a:off x="304800" y="1674813"/>
            <a:ext cx="845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If we know a </a:t>
            </a:r>
            <a:r>
              <a:rPr lang="en-US" dirty="0" smtClean="0">
                <a:solidFill>
                  <a:schemeClr val="accent2"/>
                </a:solidFill>
              </a:rPr>
              <a:t>star</a:t>
            </a:r>
            <a:r>
              <a:rPr lang="en-US" altLang="ja-JP" dirty="0" smtClean="0">
                <a:solidFill>
                  <a:schemeClr val="accent2"/>
                </a:solidFill>
              </a:rPr>
              <a:t>’</a:t>
            </a:r>
            <a:r>
              <a:rPr lang="en-US" dirty="0" smtClean="0">
                <a:solidFill>
                  <a:schemeClr val="accent2"/>
                </a:solidFill>
              </a:rPr>
              <a:t>s </a:t>
            </a:r>
            <a:r>
              <a:rPr lang="en-US" dirty="0"/>
              <a:t>apparent magnitude</a:t>
            </a:r>
            <a:r>
              <a:rPr lang="en-US" dirty="0">
                <a:solidFill>
                  <a:schemeClr val="accent2"/>
                </a:solidFill>
              </a:rPr>
              <a:t> and its </a:t>
            </a:r>
            <a:r>
              <a:rPr lang="en-US" dirty="0"/>
              <a:t>distance</a:t>
            </a:r>
            <a:r>
              <a:rPr lang="en-US" dirty="0">
                <a:solidFill>
                  <a:schemeClr val="accent2"/>
                </a:solidFill>
              </a:rPr>
              <a:t> from us, we can calculate its </a:t>
            </a:r>
            <a:r>
              <a:rPr lang="en-US" dirty="0"/>
              <a:t>absolute luminosity</a:t>
            </a:r>
            <a:r>
              <a:rPr lang="en-US" dirty="0">
                <a:solidFill>
                  <a:schemeClr val="accent2"/>
                </a:solidFill>
              </a:rPr>
              <a:t>.</a:t>
            </a:r>
          </a:p>
        </p:txBody>
      </p:sp>
      <p:sp>
        <p:nvSpPr>
          <p:cNvPr id="15363" name="Rectangle 4"/>
          <p:cNvSpPr>
            <a:spLocks noGrp="1" noChangeArrowheads="1"/>
          </p:cNvSpPr>
          <p:nvPr>
            <p:ph type="title"/>
          </p:nvPr>
        </p:nvSpPr>
        <p:spPr>
          <a:xfrm>
            <a:off x="457200" y="211138"/>
            <a:ext cx="8229600" cy="1219200"/>
          </a:xfrm>
        </p:spPr>
        <p:txBody>
          <a:bodyPr/>
          <a:lstStyle/>
          <a:p>
            <a:pPr eaLnBrk="1" hangingPunct="1"/>
            <a:r>
              <a:rPr lang="en-US">
                <a:latin typeface="Arial" charset="0"/>
                <a:ea typeface="ＭＳ Ｐゴシック" charset="0"/>
                <a:cs typeface="ＭＳ Ｐゴシック" charset="0"/>
              </a:rPr>
              <a:t>17.2 Luminosity and Apparent Brightness</a:t>
            </a:r>
          </a:p>
        </p:txBody>
      </p:sp>
      <p:pic>
        <p:nvPicPr>
          <p:cNvPr id="2" name="Picture 1" descr="17_05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2057400" y="2529970"/>
            <a:ext cx="5029200" cy="401477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533400" y="1828800"/>
            <a:ext cx="34290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color</a:t>
            </a:r>
            <a:r>
              <a:rPr lang="en-US">
                <a:solidFill>
                  <a:schemeClr val="accent2"/>
                </a:solidFill>
              </a:rPr>
              <a:t> of a star is indicative of its </a:t>
            </a:r>
            <a:r>
              <a:rPr lang="en-US"/>
              <a:t>temperature</a:t>
            </a:r>
            <a:r>
              <a:rPr lang="en-US">
                <a:solidFill>
                  <a:schemeClr val="accent2"/>
                </a:solidFill>
              </a:rPr>
              <a:t>.</a:t>
            </a:r>
            <a:r>
              <a:rPr lang="en-US"/>
              <a:t> Red</a:t>
            </a:r>
            <a:r>
              <a:rPr lang="en-US">
                <a:solidFill>
                  <a:schemeClr val="accent2"/>
                </a:solidFill>
              </a:rPr>
              <a:t> stars are relatively cool, whereas </a:t>
            </a:r>
            <a:r>
              <a:rPr lang="en-US"/>
              <a:t>blue</a:t>
            </a:r>
            <a:r>
              <a:rPr lang="en-US">
                <a:solidFill>
                  <a:schemeClr val="accent2"/>
                </a:solidFill>
              </a:rPr>
              <a:t> ones are hotter.</a:t>
            </a:r>
          </a:p>
        </p:txBody>
      </p:sp>
      <p:sp>
        <p:nvSpPr>
          <p:cNvPr id="16387" name="Rectangle 6"/>
          <p:cNvSpPr>
            <a:spLocks noGrp="1" noChangeArrowheads="1"/>
          </p:cNvSpPr>
          <p:nvPr>
            <p:ph type="title"/>
          </p:nvPr>
        </p:nvSpPr>
        <p:spPr>
          <a:xfrm>
            <a:off x="457200" y="69850"/>
            <a:ext cx="8229600" cy="838200"/>
          </a:xfrm>
        </p:spPr>
        <p:txBody>
          <a:bodyPr/>
          <a:lstStyle/>
          <a:p>
            <a:pPr eaLnBrk="1" hangingPunct="1"/>
            <a:r>
              <a:rPr lang="en-US">
                <a:latin typeface="Arial" charset="0"/>
                <a:ea typeface="ＭＳ Ｐゴシック" charset="0"/>
                <a:cs typeface="ＭＳ Ｐゴシック" charset="0"/>
              </a:rPr>
              <a:t>17.3 Stellar Temperatures</a:t>
            </a:r>
          </a:p>
        </p:txBody>
      </p:sp>
      <p:pic>
        <p:nvPicPr>
          <p:cNvPr id="2" name="Picture 1" descr="17_08_Figure_Anno.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5715000" y="901700"/>
            <a:ext cx="2833582" cy="5880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762000" y="1066800"/>
            <a:ext cx="7620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The </a:t>
            </a:r>
            <a:r>
              <a:rPr lang="en-US" dirty="0"/>
              <a:t>radiation</a:t>
            </a:r>
            <a:r>
              <a:rPr lang="en-US" dirty="0">
                <a:solidFill>
                  <a:schemeClr val="accent2"/>
                </a:solidFill>
              </a:rPr>
              <a:t> from stars is </a:t>
            </a:r>
            <a:r>
              <a:rPr lang="en-US" dirty="0"/>
              <a:t>blackbody</a:t>
            </a:r>
            <a:r>
              <a:rPr lang="en-US" dirty="0">
                <a:solidFill>
                  <a:schemeClr val="accent2"/>
                </a:solidFill>
              </a:rPr>
              <a:t> radiation; as the blackbody curve is not symmetric, observations at two wavelengths are enough to define the temperature.</a:t>
            </a:r>
          </a:p>
        </p:txBody>
      </p:sp>
      <p:sp>
        <p:nvSpPr>
          <p:cNvPr id="17411" name="Rectangle 6"/>
          <p:cNvSpPr>
            <a:spLocks noGrp="1" noChangeArrowheads="1"/>
          </p:cNvSpPr>
          <p:nvPr>
            <p:ph type="title"/>
          </p:nvPr>
        </p:nvSpPr>
        <p:spPr>
          <a:xfrm>
            <a:off x="685800" y="-82550"/>
            <a:ext cx="7772400" cy="1143000"/>
          </a:xfrm>
        </p:spPr>
        <p:txBody>
          <a:bodyPr/>
          <a:lstStyle/>
          <a:p>
            <a:pPr eaLnBrk="1" hangingPunct="1"/>
            <a:r>
              <a:rPr lang="en-US">
                <a:latin typeface="Arial" charset="0"/>
                <a:ea typeface="ＭＳ Ｐゴシック" charset="0"/>
                <a:cs typeface="ＭＳ Ｐゴシック" charset="0"/>
              </a:rPr>
              <a:t>17.3 Stellar Temperatures</a:t>
            </a:r>
          </a:p>
        </p:txBody>
      </p:sp>
      <p:pic>
        <p:nvPicPr>
          <p:cNvPr id="2" name="Picture 1" descr="17_09_Figure_Anno.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2200148" y="2286000"/>
            <a:ext cx="4743704" cy="42546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369888" y="1600200"/>
            <a:ext cx="8382000"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Stellar spectra</a:t>
            </a:r>
            <a:r>
              <a:rPr lang="en-US" dirty="0">
                <a:solidFill>
                  <a:schemeClr val="accent2"/>
                </a:solidFill>
              </a:rPr>
              <a:t> are much more informative than the blackbody curves.</a:t>
            </a:r>
          </a:p>
          <a:p>
            <a:pPr>
              <a:spcBef>
                <a:spcPct val="50000"/>
              </a:spcBef>
            </a:pPr>
            <a:r>
              <a:rPr lang="en-US" dirty="0">
                <a:solidFill>
                  <a:schemeClr val="accent2"/>
                </a:solidFill>
              </a:rPr>
              <a:t>There are </a:t>
            </a:r>
            <a:r>
              <a:rPr lang="en-US" dirty="0"/>
              <a:t>seven</a:t>
            </a:r>
            <a:r>
              <a:rPr lang="en-US" dirty="0">
                <a:solidFill>
                  <a:schemeClr val="accent2"/>
                </a:solidFill>
              </a:rPr>
              <a:t> general categories of stellar spectra, corresponding to different </a:t>
            </a:r>
            <a:r>
              <a:rPr lang="en-US" dirty="0"/>
              <a:t>temperatures</a:t>
            </a:r>
            <a:r>
              <a:rPr lang="en-US" dirty="0">
                <a:solidFill>
                  <a:schemeClr val="accent2"/>
                </a:solidFill>
              </a:rPr>
              <a:t>. </a:t>
            </a:r>
          </a:p>
          <a:p>
            <a:pPr>
              <a:spcBef>
                <a:spcPct val="50000"/>
              </a:spcBef>
            </a:pPr>
            <a:r>
              <a:rPr lang="en-US" dirty="0">
                <a:solidFill>
                  <a:schemeClr val="accent2"/>
                </a:solidFill>
              </a:rPr>
              <a:t>From highest to lowest, those categories are</a:t>
            </a:r>
          </a:p>
          <a:p>
            <a:pPr algn="ctr">
              <a:spcBef>
                <a:spcPct val="50000"/>
              </a:spcBef>
            </a:pPr>
            <a:r>
              <a:rPr lang="en-US" dirty="0"/>
              <a:t>O B A F G K M</a:t>
            </a:r>
          </a:p>
        </p:txBody>
      </p:sp>
      <p:sp>
        <p:nvSpPr>
          <p:cNvPr id="18435" name="Rectangle 4"/>
          <p:cNvSpPr>
            <a:spLocks noGrp="1" noChangeArrowheads="1"/>
          </p:cNvSpPr>
          <p:nvPr>
            <p:ph type="title"/>
          </p:nvPr>
        </p:nvSpPr>
        <p:spPr>
          <a:xfrm>
            <a:off x="685800" y="-82550"/>
            <a:ext cx="7772400" cy="1143000"/>
          </a:xfrm>
        </p:spPr>
        <p:txBody>
          <a:bodyPr/>
          <a:lstStyle/>
          <a:p>
            <a:pPr eaLnBrk="1" hangingPunct="1"/>
            <a:r>
              <a:rPr lang="en-US">
                <a:latin typeface="Arial" charset="0"/>
                <a:ea typeface="ＭＳ Ｐゴシック" charset="0"/>
                <a:cs typeface="ＭＳ Ｐゴシック" charset="0"/>
              </a:rPr>
              <a:t>17.3 Stellar Temperatures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5"/>
          <p:cNvSpPr txBox="1">
            <a:spLocks noChangeArrowheads="1"/>
          </p:cNvSpPr>
          <p:nvPr/>
        </p:nvSpPr>
        <p:spPr bwMode="auto">
          <a:xfrm>
            <a:off x="381000" y="2209800"/>
            <a:ext cx="3429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Here are their </a:t>
            </a:r>
            <a:r>
              <a:rPr lang="en-US"/>
              <a:t>spectra</a:t>
            </a:r>
            <a:endParaRPr lang="en-US">
              <a:solidFill>
                <a:schemeClr val="accent2"/>
              </a:solidFill>
            </a:endParaRPr>
          </a:p>
        </p:txBody>
      </p:sp>
      <p:sp>
        <p:nvSpPr>
          <p:cNvPr id="19459"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cs typeface="ＭＳ Ｐゴシック" charset="0"/>
              </a:rPr>
              <a:t>17.3 Stellar Temperatures</a:t>
            </a:r>
          </a:p>
        </p:txBody>
      </p:sp>
      <p:pic>
        <p:nvPicPr>
          <p:cNvPr id="2" name="Picture 1" descr="17_10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4267200" y="1066800"/>
            <a:ext cx="4453988" cy="55662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393700" y="1219200"/>
            <a:ext cx="715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Characteristics</a:t>
            </a:r>
            <a:r>
              <a:rPr lang="en-US">
                <a:solidFill>
                  <a:schemeClr val="accent2"/>
                </a:solidFill>
              </a:rPr>
              <a:t> of the spectral classifications</a:t>
            </a:r>
          </a:p>
        </p:txBody>
      </p:sp>
      <p:sp>
        <p:nvSpPr>
          <p:cNvPr id="20483"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cs typeface="ＭＳ Ｐゴシック" charset="0"/>
              </a:rPr>
              <a:t>17.3 Stellar Temperatures</a:t>
            </a:r>
          </a:p>
        </p:txBody>
      </p:sp>
      <p:pic>
        <p:nvPicPr>
          <p:cNvPr id="2" name="Picture 1" descr="17_02_Table.jpg"/>
          <p:cNvPicPr>
            <a:picLocks noChangeAspect="1"/>
          </p:cNvPicPr>
          <p:nvPr/>
        </p:nvPicPr>
        <p:blipFill rotWithShape="1">
          <a:blip r:embed="rId2">
            <a:extLst>
              <a:ext uri="{28A0092B-C50C-407E-A947-70E740481C1C}">
                <a14:useLocalDpi xmlns:a14="http://schemas.microsoft.com/office/drawing/2010/main" val="0"/>
              </a:ext>
            </a:extLst>
          </a:blip>
          <a:srcRect b="4360"/>
          <a:stretch/>
        </p:blipFill>
        <p:spPr>
          <a:xfrm>
            <a:off x="271272" y="1981200"/>
            <a:ext cx="8601456" cy="423272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457200" y="176213"/>
            <a:ext cx="8229600" cy="1295400"/>
          </a:xfrm>
        </p:spPr>
        <p:txBody>
          <a:bodyPr/>
          <a:lstStyle/>
          <a:p>
            <a:pPr eaLnBrk="1" hangingPunct="1"/>
            <a:r>
              <a:rPr lang="en-US">
                <a:latin typeface="Arial" charset="0"/>
                <a:ea typeface="ＭＳ Ｐゴシック" charset="0"/>
                <a:cs typeface="ＭＳ Ｐゴシック" charset="0"/>
              </a:rPr>
              <a:t>More Precisely 17-1: </a:t>
            </a:r>
            <a:br>
              <a:rPr lang="en-US">
                <a:latin typeface="Arial" charset="0"/>
                <a:ea typeface="ＭＳ Ｐゴシック" charset="0"/>
                <a:cs typeface="ＭＳ Ｐゴシック" charset="0"/>
              </a:rPr>
            </a:br>
            <a:r>
              <a:rPr lang="en-US">
                <a:latin typeface="Arial" charset="0"/>
                <a:ea typeface="ＭＳ Ｐゴシック" charset="0"/>
                <a:cs typeface="ＭＳ Ｐゴシック" charset="0"/>
              </a:rPr>
              <a:t>More on the Magnitude Scale</a:t>
            </a:r>
          </a:p>
        </p:txBody>
      </p:sp>
      <p:sp>
        <p:nvSpPr>
          <p:cNvPr id="21507" name="Text Box 5"/>
          <p:cNvSpPr txBox="1">
            <a:spLocks noChangeArrowheads="1"/>
          </p:cNvSpPr>
          <p:nvPr/>
        </p:nvSpPr>
        <p:spPr bwMode="auto">
          <a:xfrm>
            <a:off x="4572000" y="2211388"/>
            <a:ext cx="4343400"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Converting from magnitude to luminosity in solar units: This graph allows us to perform this conversion simply by reading horizontally. A reduction of 5 in magnitude corresponds to an increase in a factor of 100 in luminosity, as it should.</a:t>
            </a:r>
          </a:p>
        </p:txBody>
      </p:sp>
      <p:pic>
        <p:nvPicPr>
          <p:cNvPr id="2" name="Picture 1" descr="17_Pg430_UnFigure.jpg"/>
          <p:cNvPicPr>
            <a:picLocks noChangeAspect="1"/>
          </p:cNvPicPr>
          <p:nvPr/>
        </p:nvPicPr>
        <p:blipFill rotWithShape="1">
          <a:blip r:embed="rId2">
            <a:extLst>
              <a:ext uri="{28A0092B-C50C-407E-A947-70E740481C1C}">
                <a14:useLocalDpi xmlns:a14="http://schemas.microsoft.com/office/drawing/2010/main" val="0"/>
              </a:ext>
            </a:extLst>
          </a:blip>
          <a:srcRect b="3191"/>
          <a:stretch/>
        </p:blipFill>
        <p:spPr>
          <a:xfrm>
            <a:off x="533400" y="1676400"/>
            <a:ext cx="3256540" cy="485152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title"/>
          </p:nvPr>
        </p:nvSpPr>
        <p:spPr>
          <a:xfrm>
            <a:off x="457200" y="87313"/>
            <a:ext cx="8229600" cy="1447800"/>
          </a:xfrm>
        </p:spPr>
        <p:txBody>
          <a:bodyPr/>
          <a:lstStyle/>
          <a:p>
            <a:pPr eaLnBrk="1" hangingPunct="1"/>
            <a:r>
              <a:rPr lang="en-US" sz="4800">
                <a:latin typeface="Arial" charset="0"/>
                <a:ea typeface="ＭＳ Ｐゴシック" charset="0"/>
                <a:cs typeface="ＭＳ Ｐゴシック" charset="0"/>
              </a:rPr>
              <a:t>Chapter 17</a:t>
            </a:r>
            <a:br>
              <a:rPr lang="en-US" sz="4800">
                <a:latin typeface="Arial" charset="0"/>
                <a:ea typeface="ＭＳ Ｐゴシック" charset="0"/>
                <a:cs typeface="ＭＳ Ｐゴシック" charset="0"/>
              </a:rPr>
            </a:br>
            <a:r>
              <a:rPr lang="en-US" sz="4800">
                <a:latin typeface="Arial" charset="0"/>
                <a:ea typeface="ＭＳ Ｐゴシック" charset="0"/>
                <a:cs typeface="ＭＳ Ｐゴシック" charset="0"/>
              </a:rPr>
              <a:t>Measuring the Stars</a:t>
            </a:r>
          </a:p>
        </p:txBody>
      </p:sp>
      <p:pic>
        <p:nvPicPr>
          <p:cNvPr id="2" name="Picture 1" descr="17_00_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7752" y="1619942"/>
            <a:ext cx="3968496" cy="50856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457200" y="1735138"/>
            <a:ext cx="8229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A few very large, very close stars can be imaged directly using </a:t>
            </a:r>
            <a:r>
              <a:rPr lang="en-US"/>
              <a:t>speckle interferometry</a:t>
            </a:r>
            <a:r>
              <a:rPr lang="en-US">
                <a:solidFill>
                  <a:schemeClr val="accent2"/>
                </a:solidFill>
              </a:rPr>
              <a:t>. This is </a:t>
            </a:r>
            <a:r>
              <a:rPr lang="en-US"/>
              <a:t>Betelgeuse</a:t>
            </a:r>
            <a:r>
              <a:rPr lang="en-US">
                <a:solidFill>
                  <a:schemeClr val="accent2"/>
                </a:solidFill>
              </a:rPr>
              <a:t>.</a:t>
            </a:r>
          </a:p>
        </p:txBody>
      </p:sp>
      <p:sp>
        <p:nvSpPr>
          <p:cNvPr id="22531" name="Rectangle 5"/>
          <p:cNvSpPr>
            <a:spLocks noGrp="1" noChangeArrowheads="1"/>
          </p:cNvSpPr>
          <p:nvPr>
            <p:ph type="title"/>
          </p:nvPr>
        </p:nvSpPr>
        <p:spPr>
          <a:xfrm>
            <a:off x="685800" y="-204788"/>
            <a:ext cx="7772400" cy="1371601"/>
          </a:xfrm>
        </p:spPr>
        <p:txBody>
          <a:bodyPr/>
          <a:lstStyle/>
          <a:p>
            <a:pPr eaLnBrk="1" hangingPunct="1"/>
            <a:r>
              <a:rPr lang="en-US">
                <a:latin typeface="Arial" charset="0"/>
                <a:ea typeface="ＭＳ Ｐゴシック" charset="0"/>
                <a:cs typeface="ＭＳ Ｐゴシック" charset="0"/>
              </a:rPr>
              <a:t>17.4 Stellar Sizes</a:t>
            </a:r>
          </a:p>
        </p:txBody>
      </p:sp>
      <p:pic>
        <p:nvPicPr>
          <p:cNvPr id="2" name="Picture 1" descr="17_11_Figure.jpg"/>
          <p:cNvPicPr>
            <a:picLocks noChangeAspect="1"/>
          </p:cNvPicPr>
          <p:nvPr/>
        </p:nvPicPr>
        <p:blipFill rotWithShape="1">
          <a:blip r:embed="rId3">
            <a:extLst>
              <a:ext uri="{28A0092B-C50C-407E-A947-70E740481C1C}">
                <a14:useLocalDpi xmlns:a14="http://schemas.microsoft.com/office/drawing/2010/main" val="0"/>
              </a:ext>
            </a:extLst>
          </a:blip>
          <a:srcRect b="3691"/>
          <a:stretch/>
        </p:blipFill>
        <p:spPr>
          <a:xfrm>
            <a:off x="1286256" y="2642892"/>
            <a:ext cx="6562344" cy="391030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3"/>
          <p:cNvSpPr txBox="1">
            <a:spLocks noChangeArrowheads="1"/>
          </p:cNvSpPr>
          <p:nvPr/>
        </p:nvSpPr>
        <p:spPr bwMode="auto">
          <a:xfrm>
            <a:off x="228600" y="906463"/>
            <a:ext cx="86106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For the vast majority of stars that cannot be imaged directly, size must be calculated knowing the </a:t>
            </a:r>
            <a:r>
              <a:rPr lang="en-US"/>
              <a:t>luminosity</a:t>
            </a:r>
            <a:r>
              <a:rPr lang="en-US">
                <a:solidFill>
                  <a:schemeClr val="accent2"/>
                </a:solidFill>
              </a:rPr>
              <a:t> and </a:t>
            </a:r>
            <a:r>
              <a:rPr lang="en-US"/>
              <a:t>temperature</a:t>
            </a:r>
            <a:endParaRPr lang="en-US">
              <a:solidFill>
                <a:schemeClr val="accent2"/>
              </a:solidFill>
            </a:endParaRPr>
          </a:p>
        </p:txBody>
      </p:sp>
      <p:sp>
        <p:nvSpPr>
          <p:cNvPr id="23555" name="Text Box 5"/>
          <p:cNvSpPr txBox="1">
            <a:spLocks noChangeArrowheads="1"/>
          </p:cNvSpPr>
          <p:nvPr/>
        </p:nvSpPr>
        <p:spPr bwMode="auto">
          <a:xfrm>
            <a:off x="609600" y="3276600"/>
            <a:ext cx="75438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3363" indent="-233363"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dirty="0"/>
              <a:t>Giant stars</a:t>
            </a:r>
            <a:r>
              <a:rPr lang="en-US" dirty="0">
                <a:solidFill>
                  <a:schemeClr val="accent2"/>
                </a:solidFill>
              </a:rPr>
              <a:t> have radii between 10 and 100 times the </a:t>
            </a:r>
            <a:r>
              <a:rPr lang="en-US" dirty="0" smtClean="0">
                <a:solidFill>
                  <a:schemeClr val="accent2"/>
                </a:solidFill>
              </a:rPr>
              <a:t>Sun</a:t>
            </a:r>
            <a:r>
              <a:rPr lang="en-US" altLang="ja-JP" dirty="0" smtClean="0">
                <a:solidFill>
                  <a:schemeClr val="accent2"/>
                </a:solidFill>
              </a:rPr>
              <a:t>’</a:t>
            </a:r>
            <a:r>
              <a:rPr lang="en-US" dirty="0" smtClean="0">
                <a:solidFill>
                  <a:schemeClr val="accent2"/>
                </a:solidFill>
              </a:rPr>
              <a:t>s</a:t>
            </a:r>
            <a:endParaRPr lang="en-US" dirty="0">
              <a:solidFill>
                <a:schemeClr val="accent2"/>
              </a:solidFill>
            </a:endParaRPr>
          </a:p>
          <a:p>
            <a:pPr>
              <a:spcBef>
                <a:spcPct val="50000"/>
              </a:spcBef>
              <a:buFontTx/>
              <a:buChar char="•"/>
            </a:pPr>
            <a:r>
              <a:rPr lang="en-US" dirty="0"/>
              <a:t>Dwarf stars</a:t>
            </a:r>
            <a:r>
              <a:rPr lang="en-US" dirty="0">
                <a:solidFill>
                  <a:schemeClr val="accent2"/>
                </a:solidFill>
              </a:rPr>
              <a:t> have radii equal to, or less than, the </a:t>
            </a:r>
            <a:r>
              <a:rPr lang="en-US" dirty="0" smtClean="0">
                <a:solidFill>
                  <a:schemeClr val="accent2"/>
                </a:solidFill>
              </a:rPr>
              <a:t>Sun</a:t>
            </a:r>
            <a:r>
              <a:rPr lang="en-US" altLang="ja-JP" dirty="0" smtClean="0">
                <a:solidFill>
                  <a:schemeClr val="accent2"/>
                </a:solidFill>
              </a:rPr>
              <a:t>’</a:t>
            </a:r>
            <a:r>
              <a:rPr lang="en-US" dirty="0" smtClean="0">
                <a:solidFill>
                  <a:schemeClr val="accent2"/>
                </a:solidFill>
              </a:rPr>
              <a:t>s</a:t>
            </a:r>
            <a:endParaRPr lang="en-US" dirty="0">
              <a:solidFill>
                <a:schemeClr val="accent2"/>
              </a:solidFill>
            </a:endParaRPr>
          </a:p>
          <a:p>
            <a:pPr>
              <a:spcBef>
                <a:spcPct val="50000"/>
              </a:spcBef>
              <a:buFontTx/>
              <a:buChar char="•"/>
            </a:pPr>
            <a:r>
              <a:rPr lang="en-US" dirty="0"/>
              <a:t>Supergiant stars</a:t>
            </a:r>
            <a:r>
              <a:rPr lang="en-US" dirty="0">
                <a:solidFill>
                  <a:schemeClr val="accent2"/>
                </a:solidFill>
              </a:rPr>
              <a:t> have radii more than 100 times the </a:t>
            </a:r>
            <a:r>
              <a:rPr lang="en-US" dirty="0" smtClean="0">
                <a:solidFill>
                  <a:schemeClr val="accent2"/>
                </a:solidFill>
              </a:rPr>
              <a:t>Sun</a:t>
            </a:r>
            <a:r>
              <a:rPr lang="en-US" altLang="ja-JP" dirty="0" smtClean="0">
                <a:solidFill>
                  <a:schemeClr val="accent2"/>
                </a:solidFill>
              </a:rPr>
              <a:t>’</a:t>
            </a:r>
            <a:r>
              <a:rPr lang="en-US" dirty="0" smtClean="0">
                <a:solidFill>
                  <a:schemeClr val="accent2"/>
                </a:solidFill>
              </a:rPr>
              <a:t>s</a:t>
            </a:r>
            <a:endParaRPr lang="en-US" dirty="0">
              <a:solidFill>
                <a:schemeClr val="accent2"/>
              </a:solidFill>
            </a:endParaRPr>
          </a:p>
        </p:txBody>
      </p:sp>
      <p:sp>
        <p:nvSpPr>
          <p:cNvPr id="23556" name="Rectangle 6"/>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cs typeface="ＭＳ Ｐゴシック" charset="0"/>
              </a:rPr>
              <a:t>17.4 Stellar Sizes</a:t>
            </a:r>
          </a:p>
        </p:txBody>
      </p:sp>
      <p:graphicFrame>
        <p:nvGraphicFramePr>
          <p:cNvPr id="23557" name="Object 1"/>
          <p:cNvGraphicFramePr>
            <a:graphicFrameLocks noChangeAspect="1"/>
          </p:cNvGraphicFramePr>
          <p:nvPr/>
        </p:nvGraphicFramePr>
        <p:xfrm>
          <a:off x="1436688" y="2432050"/>
          <a:ext cx="6216650" cy="434975"/>
        </p:xfrm>
        <a:graphic>
          <a:graphicData uri="http://schemas.openxmlformats.org/presentationml/2006/ole">
            <mc:AlternateContent xmlns:mc="http://schemas.openxmlformats.org/markup-compatibility/2006">
              <mc:Choice xmlns:v="urn:schemas-microsoft-com:vml" Requires="v">
                <p:oleObj spid="_x0000_s33843" name="Equation" r:id="rId3" imgW="5080000" imgH="355600" progId="Equation.DSMT4">
                  <p:embed/>
                </p:oleObj>
              </mc:Choice>
              <mc:Fallback>
                <p:oleObj name="Equation" r:id="rId3" imgW="5080000" imgH="355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6688" y="2432050"/>
                        <a:ext cx="621665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3"/>
          <p:cNvSpPr txBox="1">
            <a:spLocks noChangeArrowheads="1"/>
          </p:cNvSpPr>
          <p:nvPr/>
        </p:nvSpPr>
        <p:spPr bwMode="auto">
          <a:xfrm>
            <a:off x="457200" y="2286000"/>
            <a:ext cx="358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Stellar radii</a:t>
            </a:r>
            <a:r>
              <a:rPr lang="en-US">
                <a:solidFill>
                  <a:schemeClr val="accent2"/>
                </a:solidFill>
              </a:rPr>
              <a:t> vary widely</a:t>
            </a:r>
          </a:p>
        </p:txBody>
      </p:sp>
      <p:sp>
        <p:nvSpPr>
          <p:cNvPr id="24579" name="Rectangle 6"/>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cs typeface="ＭＳ Ｐゴシック" charset="0"/>
              </a:rPr>
              <a:t>17.4 Stellar Sizes</a:t>
            </a:r>
          </a:p>
        </p:txBody>
      </p:sp>
      <p:pic>
        <p:nvPicPr>
          <p:cNvPr id="2" name="Picture 1" descr="17_12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953000" y="1295400"/>
            <a:ext cx="3519424" cy="52654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457200" y="134938"/>
            <a:ext cx="8229600" cy="1371600"/>
          </a:xfrm>
        </p:spPr>
        <p:txBody>
          <a:bodyPr/>
          <a:lstStyle/>
          <a:p>
            <a:pPr eaLnBrk="1" hangingPunct="1"/>
            <a:r>
              <a:rPr lang="en-US">
                <a:latin typeface="Arial" charset="0"/>
                <a:ea typeface="ＭＳ Ｐゴシック" charset="0"/>
                <a:cs typeface="ＭＳ Ｐゴシック" charset="0"/>
              </a:rPr>
              <a:t>More Precisely 17-2: </a:t>
            </a:r>
            <a:br>
              <a:rPr lang="en-US">
                <a:latin typeface="Arial" charset="0"/>
                <a:ea typeface="ＭＳ Ｐゴシック" charset="0"/>
                <a:cs typeface="ＭＳ Ｐゴシック" charset="0"/>
              </a:rPr>
            </a:br>
            <a:r>
              <a:rPr lang="en-US">
                <a:latin typeface="Arial" charset="0"/>
                <a:ea typeface="ＭＳ Ｐゴシック" charset="0"/>
                <a:cs typeface="ＭＳ Ｐゴシック" charset="0"/>
              </a:rPr>
              <a:t>Estimating Stellar Radii</a:t>
            </a:r>
          </a:p>
        </p:txBody>
      </p:sp>
      <p:sp>
        <p:nvSpPr>
          <p:cNvPr id="25603" name="Text Box 5"/>
          <p:cNvSpPr txBox="1">
            <a:spLocks noChangeArrowheads="1"/>
          </p:cNvSpPr>
          <p:nvPr/>
        </p:nvSpPr>
        <p:spPr bwMode="auto">
          <a:xfrm>
            <a:off x="838200" y="1931988"/>
            <a:ext cx="7467600"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Combining the Stefan-Boltzman law for the power per unit area emitted by a blackbody as a function of temperature with the formula for the area of a sphere gives the total luminosity</a:t>
            </a:r>
          </a:p>
          <a:p>
            <a:pPr algn="ctr">
              <a:spcBef>
                <a:spcPct val="50000"/>
              </a:spcBef>
            </a:pPr>
            <a:r>
              <a:rPr lang="en-US" i="1">
                <a:solidFill>
                  <a:schemeClr val="accent2"/>
                </a:solidFill>
                <a:latin typeface="Times New Roman" charset="0"/>
                <a:cs typeface="Times New Roman" charset="0"/>
              </a:rPr>
              <a:t>L = </a:t>
            </a:r>
            <a:r>
              <a:rPr lang="en-US">
                <a:solidFill>
                  <a:schemeClr val="accent2"/>
                </a:solidFill>
                <a:latin typeface="Times New Roman" charset="0"/>
                <a:cs typeface="Times New Roman" charset="0"/>
              </a:rPr>
              <a:t>4</a:t>
            </a:r>
            <a:r>
              <a:rPr lang="en-US" i="1">
                <a:solidFill>
                  <a:schemeClr val="accent2"/>
                </a:solidFill>
                <a:latin typeface="Times New Roman" charset="0"/>
                <a:cs typeface="Times New Roman" charset="0"/>
                <a:sym typeface="Symbol" charset="0"/>
              </a:rPr>
              <a:t></a:t>
            </a:r>
            <a:r>
              <a:rPr lang="en-US" i="1">
                <a:solidFill>
                  <a:schemeClr val="accent2"/>
                </a:solidFill>
                <a:latin typeface="Times New Roman" charset="0"/>
              </a:rPr>
              <a:t> R</a:t>
            </a:r>
            <a:r>
              <a:rPr lang="en-US" baseline="30000">
                <a:solidFill>
                  <a:schemeClr val="accent2"/>
                </a:solidFill>
                <a:latin typeface="Times New Roman" charset="0"/>
              </a:rPr>
              <a:t>2</a:t>
            </a:r>
            <a:r>
              <a:rPr lang="en-US" i="1">
                <a:solidFill>
                  <a:schemeClr val="accent2"/>
                </a:solidFill>
                <a:latin typeface="Times New Roman" charset="0"/>
              </a:rPr>
              <a:t>T</a:t>
            </a:r>
            <a:r>
              <a:rPr lang="en-US" baseline="30000">
                <a:solidFill>
                  <a:schemeClr val="accent2"/>
                </a:solidFill>
                <a:latin typeface="Times New Roman" charset="0"/>
              </a:rPr>
              <a:t>4</a:t>
            </a:r>
            <a:endParaRPr lang="en-US" i="1">
              <a:solidFill>
                <a:schemeClr val="accent2"/>
              </a:solidFill>
              <a:latin typeface="Times New Roman" charset="0"/>
              <a:cs typeface="Times New Roman" charset="0"/>
            </a:endParaRPr>
          </a:p>
        </p:txBody>
      </p:sp>
      <p:sp>
        <p:nvSpPr>
          <p:cNvPr id="25604" name="Text Box 7"/>
          <p:cNvSpPr txBox="1">
            <a:spLocks noChangeArrowheads="1"/>
          </p:cNvSpPr>
          <p:nvPr/>
        </p:nvSpPr>
        <p:spPr bwMode="auto">
          <a:xfrm>
            <a:off x="1066800" y="4724400"/>
            <a:ext cx="70104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If we measure luminosity, radius, and temperature in solar units, we can write</a:t>
            </a:r>
          </a:p>
          <a:p>
            <a:pPr algn="ctr">
              <a:spcBef>
                <a:spcPct val="50000"/>
              </a:spcBef>
            </a:pPr>
            <a:r>
              <a:rPr lang="en-US" i="1">
                <a:solidFill>
                  <a:schemeClr val="accent2"/>
                </a:solidFill>
                <a:latin typeface="Times New Roman" charset="0"/>
              </a:rPr>
              <a:t>L</a:t>
            </a:r>
            <a:r>
              <a:rPr lang="en-US">
                <a:solidFill>
                  <a:schemeClr val="accent2"/>
                </a:solidFill>
                <a:latin typeface="Times New Roman" charset="0"/>
              </a:rPr>
              <a:t> = </a:t>
            </a:r>
            <a:r>
              <a:rPr lang="en-US" i="1">
                <a:solidFill>
                  <a:schemeClr val="accent2"/>
                </a:solidFill>
                <a:latin typeface="Times New Roman" charset="0"/>
              </a:rPr>
              <a:t>R</a:t>
            </a:r>
            <a:r>
              <a:rPr lang="en-US" baseline="30000">
                <a:solidFill>
                  <a:schemeClr val="accent2"/>
                </a:solidFill>
                <a:latin typeface="Times New Roman" charset="0"/>
              </a:rPr>
              <a:t>2</a:t>
            </a:r>
            <a:r>
              <a:rPr lang="en-US" i="1">
                <a:solidFill>
                  <a:schemeClr val="accent2"/>
                </a:solidFill>
                <a:latin typeface="Times New Roman" charset="0"/>
              </a:rPr>
              <a:t>T</a:t>
            </a:r>
            <a:r>
              <a:rPr lang="en-US" baseline="30000">
                <a:solidFill>
                  <a:schemeClr val="accent2"/>
                </a:solidFill>
                <a:latin typeface="Times New Roman" charset="0"/>
              </a:rPr>
              <a:t>4</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
          <p:cNvSpPr txBox="1">
            <a:spLocks noChangeArrowheads="1"/>
          </p:cNvSpPr>
          <p:nvPr/>
        </p:nvSpPr>
        <p:spPr bwMode="auto">
          <a:xfrm>
            <a:off x="381000" y="1752600"/>
            <a:ext cx="3657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H</a:t>
            </a:r>
            <a:r>
              <a:rPr lang="en-US">
                <a:cs typeface="Arial" charset="0"/>
              </a:rPr>
              <a:t>–</a:t>
            </a:r>
            <a:r>
              <a:rPr lang="en-US"/>
              <a:t>R diagram</a:t>
            </a:r>
            <a:r>
              <a:rPr lang="en-US">
                <a:solidFill>
                  <a:schemeClr val="accent2"/>
                </a:solidFill>
              </a:rPr>
              <a:t> plots </a:t>
            </a:r>
            <a:r>
              <a:rPr lang="en-US"/>
              <a:t>stellar luminosity</a:t>
            </a:r>
            <a:r>
              <a:rPr lang="en-US">
                <a:solidFill>
                  <a:schemeClr val="accent2"/>
                </a:solidFill>
              </a:rPr>
              <a:t> against </a:t>
            </a:r>
            <a:r>
              <a:rPr lang="en-US"/>
              <a:t>surface temperature</a:t>
            </a:r>
            <a:r>
              <a:rPr lang="en-US">
                <a:solidFill>
                  <a:schemeClr val="accent2"/>
                </a:solidFill>
              </a:rPr>
              <a:t>.</a:t>
            </a:r>
          </a:p>
        </p:txBody>
      </p:sp>
      <p:sp>
        <p:nvSpPr>
          <p:cNvPr id="26627" name="Text Box 6"/>
          <p:cNvSpPr txBox="1">
            <a:spLocks noChangeArrowheads="1"/>
          </p:cNvSpPr>
          <p:nvPr/>
        </p:nvSpPr>
        <p:spPr bwMode="auto">
          <a:xfrm>
            <a:off x="404813" y="3733800"/>
            <a:ext cx="274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This is an H</a:t>
            </a:r>
            <a:r>
              <a:rPr lang="en-US" dirty="0">
                <a:solidFill>
                  <a:schemeClr val="accent2"/>
                </a:solidFill>
                <a:cs typeface="Arial" charset="0"/>
              </a:rPr>
              <a:t>–</a:t>
            </a:r>
            <a:r>
              <a:rPr lang="en-US" dirty="0">
                <a:solidFill>
                  <a:schemeClr val="accent2"/>
                </a:solidFill>
              </a:rPr>
              <a:t>R diagram of a few </a:t>
            </a:r>
            <a:r>
              <a:rPr lang="en-US" dirty="0"/>
              <a:t>prominent stars.</a:t>
            </a:r>
            <a:endParaRPr lang="en-US" dirty="0">
              <a:solidFill>
                <a:schemeClr val="accent2"/>
              </a:solidFill>
            </a:endParaRPr>
          </a:p>
        </p:txBody>
      </p:sp>
      <p:sp>
        <p:nvSpPr>
          <p:cNvPr id="26628" name="Rectangle 7"/>
          <p:cNvSpPr>
            <a:spLocks noGrp="1" noChangeArrowheads="1"/>
          </p:cNvSpPr>
          <p:nvPr>
            <p:ph type="title"/>
          </p:nvPr>
        </p:nvSpPr>
        <p:spPr>
          <a:xfrm>
            <a:off x="187325" y="328613"/>
            <a:ext cx="8763000" cy="990600"/>
          </a:xfrm>
        </p:spPr>
        <p:txBody>
          <a:bodyPr/>
          <a:lstStyle/>
          <a:p>
            <a:pPr eaLnBrk="1" hangingPunct="1"/>
            <a:r>
              <a:rPr lang="en-US">
                <a:latin typeface="Arial" charset="0"/>
                <a:ea typeface="ＭＳ Ｐゴシック" charset="0"/>
                <a:cs typeface="ＭＳ Ｐゴシック" charset="0"/>
              </a:rPr>
              <a:t>17.5 The Hertzsprung</a:t>
            </a:r>
            <a:r>
              <a:rPr lang="en-US">
                <a:latin typeface="Arial" charset="0"/>
                <a:ea typeface="ＭＳ Ｐゴシック" charset="0"/>
                <a:cs typeface="Arial" charset="0"/>
              </a:rPr>
              <a:t>–</a:t>
            </a:r>
            <a:r>
              <a:rPr lang="en-US">
                <a:latin typeface="Arial" charset="0"/>
                <a:ea typeface="ＭＳ Ｐゴシック" charset="0"/>
                <a:cs typeface="ＭＳ Ｐゴシック" charset="0"/>
              </a:rPr>
              <a:t>Russell Diagram</a:t>
            </a:r>
          </a:p>
        </p:txBody>
      </p:sp>
      <p:pic>
        <p:nvPicPr>
          <p:cNvPr id="2" name="Picture 1" descr="17_13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4853432" y="1524000"/>
            <a:ext cx="3985768" cy="516021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3"/>
          <p:cNvSpPr txBox="1">
            <a:spLocks noChangeArrowheads="1"/>
          </p:cNvSpPr>
          <p:nvPr/>
        </p:nvSpPr>
        <p:spPr bwMode="auto">
          <a:xfrm>
            <a:off x="228600" y="1524000"/>
            <a:ext cx="83058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Once many stars are plotted on an H</a:t>
            </a:r>
            <a:r>
              <a:rPr lang="en-US">
                <a:solidFill>
                  <a:schemeClr val="accent2"/>
                </a:solidFill>
                <a:cs typeface="Arial" charset="0"/>
              </a:rPr>
              <a:t>–</a:t>
            </a:r>
            <a:r>
              <a:rPr lang="en-US">
                <a:solidFill>
                  <a:schemeClr val="accent2"/>
                </a:solidFill>
              </a:rPr>
              <a:t>R diagram, a </a:t>
            </a:r>
            <a:r>
              <a:rPr lang="en-US"/>
              <a:t>pattern</a:t>
            </a:r>
            <a:r>
              <a:rPr lang="en-US">
                <a:solidFill>
                  <a:schemeClr val="accent2"/>
                </a:solidFill>
              </a:rPr>
              <a:t> begins to form.</a:t>
            </a:r>
          </a:p>
        </p:txBody>
      </p:sp>
      <p:sp>
        <p:nvSpPr>
          <p:cNvPr id="27651" name="Text Box 6"/>
          <p:cNvSpPr txBox="1">
            <a:spLocks noChangeArrowheads="1"/>
          </p:cNvSpPr>
          <p:nvPr/>
        </p:nvSpPr>
        <p:spPr bwMode="auto">
          <a:xfrm>
            <a:off x="228600" y="2508250"/>
            <a:ext cx="419100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sz="2200" dirty="0">
                <a:solidFill>
                  <a:schemeClr val="accent2"/>
                </a:solidFill>
              </a:rPr>
              <a:t>These are the </a:t>
            </a:r>
            <a:r>
              <a:rPr lang="en-US" sz="2200" dirty="0"/>
              <a:t>80 closest stars</a:t>
            </a:r>
            <a:r>
              <a:rPr lang="en-US" sz="2200" dirty="0">
                <a:solidFill>
                  <a:schemeClr val="accent2"/>
                </a:solidFill>
              </a:rPr>
              <a:t> to us; note the dashed lines of </a:t>
            </a:r>
            <a:r>
              <a:rPr lang="en-US" sz="2200" dirty="0"/>
              <a:t>constant radius</a:t>
            </a:r>
            <a:r>
              <a:rPr lang="en-US" sz="2200" dirty="0">
                <a:solidFill>
                  <a:schemeClr val="accent2"/>
                </a:solidFill>
              </a:rPr>
              <a:t>.</a:t>
            </a:r>
          </a:p>
          <a:p>
            <a:pPr>
              <a:spcBef>
                <a:spcPct val="50000"/>
              </a:spcBef>
            </a:pPr>
            <a:r>
              <a:rPr lang="en-US" sz="2200" dirty="0">
                <a:solidFill>
                  <a:schemeClr val="accent2"/>
                </a:solidFill>
              </a:rPr>
              <a:t>The darkened curve is called the </a:t>
            </a:r>
            <a:r>
              <a:rPr lang="en-US" sz="2200" dirty="0"/>
              <a:t>main sequence</a:t>
            </a:r>
            <a:r>
              <a:rPr lang="en-US" sz="2200" dirty="0">
                <a:solidFill>
                  <a:schemeClr val="accent2"/>
                </a:solidFill>
              </a:rPr>
              <a:t>, as this is where most stars are.</a:t>
            </a:r>
          </a:p>
          <a:p>
            <a:pPr>
              <a:spcBef>
                <a:spcPct val="50000"/>
              </a:spcBef>
            </a:pPr>
            <a:r>
              <a:rPr lang="en-US" sz="2200" dirty="0">
                <a:solidFill>
                  <a:schemeClr val="accent2"/>
                </a:solidFill>
              </a:rPr>
              <a:t>Also indicated is the </a:t>
            </a:r>
            <a:r>
              <a:rPr lang="en-US" sz="2200" dirty="0"/>
              <a:t>white dwarf</a:t>
            </a:r>
            <a:r>
              <a:rPr lang="en-US" sz="2200" dirty="0">
                <a:solidFill>
                  <a:schemeClr val="accent2"/>
                </a:solidFill>
              </a:rPr>
              <a:t> region; these stars are hot but not very luminous, as they are quite small.</a:t>
            </a:r>
          </a:p>
        </p:txBody>
      </p:sp>
      <p:sp>
        <p:nvSpPr>
          <p:cNvPr id="27652" name="Rectangle 7"/>
          <p:cNvSpPr>
            <a:spLocks noGrp="1" noChangeArrowheads="1"/>
          </p:cNvSpPr>
          <p:nvPr>
            <p:ph type="title"/>
          </p:nvPr>
        </p:nvSpPr>
        <p:spPr>
          <a:xfrm>
            <a:off x="187325" y="328613"/>
            <a:ext cx="8763000" cy="990600"/>
          </a:xfrm>
        </p:spPr>
        <p:txBody>
          <a:bodyPr/>
          <a:lstStyle/>
          <a:p>
            <a:pPr eaLnBrk="1" hangingPunct="1"/>
            <a:r>
              <a:rPr lang="en-US">
                <a:latin typeface="Arial" charset="0"/>
                <a:ea typeface="ＭＳ Ｐゴシック" charset="0"/>
                <a:cs typeface="ＭＳ Ｐゴシック" charset="0"/>
              </a:rPr>
              <a:t>17.5 The Hertzsprung</a:t>
            </a:r>
            <a:r>
              <a:rPr lang="en-US">
                <a:latin typeface="Arial" charset="0"/>
                <a:ea typeface="ＭＳ Ｐゴシック" charset="0"/>
                <a:cs typeface="Arial" charset="0"/>
              </a:rPr>
              <a:t>–</a:t>
            </a:r>
            <a:r>
              <a:rPr lang="en-US">
                <a:latin typeface="Arial" charset="0"/>
                <a:ea typeface="ＭＳ Ｐゴシック" charset="0"/>
                <a:cs typeface="ＭＳ Ｐゴシック" charset="0"/>
              </a:rPr>
              <a:t>Russell Diagram</a:t>
            </a:r>
          </a:p>
        </p:txBody>
      </p:sp>
      <p:pic>
        <p:nvPicPr>
          <p:cNvPr id="2" name="Picture 1" descr="17_14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5029200" y="2057400"/>
            <a:ext cx="3675888" cy="458401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3"/>
          <p:cNvSpPr txBox="1">
            <a:spLocks noChangeArrowheads="1"/>
          </p:cNvSpPr>
          <p:nvPr/>
        </p:nvSpPr>
        <p:spPr bwMode="auto">
          <a:xfrm>
            <a:off x="228600" y="1676400"/>
            <a:ext cx="868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An H</a:t>
            </a:r>
            <a:r>
              <a:rPr lang="en-US">
                <a:solidFill>
                  <a:schemeClr val="accent2"/>
                </a:solidFill>
                <a:cs typeface="Arial" charset="0"/>
              </a:rPr>
              <a:t>–</a:t>
            </a:r>
            <a:r>
              <a:rPr lang="en-US">
                <a:solidFill>
                  <a:schemeClr val="accent2"/>
                </a:solidFill>
              </a:rPr>
              <a:t>R diagram of the </a:t>
            </a:r>
            <a:r>
              <a:rPr lang="en-US"/>
              <a:t>100 brightest stars</a:t>
            </a:r>
            <a:r>
              <a:rPr lang="en-US">
                <a:solidFill>
                  <a:schemeClr val="accent2"/>
                </a:solidFill>
              </a:rPr>
              <a:t> looks quite different.</a:t>
            </a:r>
          </a:p>
        </p:txBody>
      </p:sp>
      <p:sp>
        <p:nvSpPr>
          <p:cNvPr id="28675" name="Text Box 6"/>
          <p:cNvSpPr txBox="1">
            <a:spLocks noChangeArrowheads="1"/>
          </p:cNvSpPr>
          <p:nvPr/>
        </p:nvSpPr>
        <p:spPr bwMode="auto">
          <a:xfrm>
            <a:off x="152400" y="2438400"/>
            <a:ext cx="4114800" cy="392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These stars are all </a:t>
            </a:r>
            <a:r>
              <a:rPr lang="en-US" dirty="0"/>
              <a:t>more luminous</a:t>
            </a:r>
            <a:r>
              <a:rPr lang="en-US" dirty="0">
                <a:solidFill>
                  <a:schemeClr val="accent2"/>
                </a:solidFill>
              </a:rPr>
              <a:t> than the Sun. Two new categories appear here—the </a:t>
            </a:r>
            <a:r>
              <a:rPr lang="en-US" dirty="0"/>
              <a:t>red giants</a:t>
            </a:r>
            <a:r>
              <a:rPr lang="en-US" dirty="0">
                <a:solidFill>
                  <a:schemeClr val="accent2"/>
                </a:solidFill>
              </a:rPr>
              <a:t> and the </a:t>
            </a:r>
            <a:r>
              <a:rPr lang="en-US" dirty="0"/>
              <a:t>blue giants</a:t>
            </a:r>
            <a:r>
              <a:rPr lang="en-US" dirty="0">
                <a:solidFill>
                  <a:schemeClr val="accent2"/>
                </a:solidFill>
              </a:rPr>
              <a:t>.</a:t>
            </a:r>
          </a:p>
          <a:p>
            <a:pPr>
              <a:spcBef>
                <a:spcPct val="50000"/>
              </a:spcBef>
            </a:pPr>
            <a:r>
              <a:rPr lang="en-US" dirty="0">
                <a:solidFill>
                  <a:schemeClr val="accent2"/>
                </a:solidFill>
              </a:rPr>
              <a:t>Clearly, the </a:t>
            </a:r>
            <a:r>
              <a:rPr lang="en-US" dirty="0"/>
              <a:t>brightest</a:t>
            </a:r>
            <a:r>
              <a:rPr lang="en-US" dirty="0">
                <a:solidFill>
                  <a:schemeClr val="accent2"/>
                </a:solidFill>
              </a:rPr>
              <a:t> stars in the sky appear bright because of their enormous </a:t>
            </a:r>
            <a:r>
              <a:rPr lang="en-US" dirty="0"/>
              <a:t>luminosities</a:t>
            </a:r>
            <a:r>
              <a:rPr lang="en-US" dirty="0">
                <a:solidFill>
                  <a:schemeClr val="accent2"/>
                </a:solidFill>
              </a:rPr>
              <a:t>, not their proximity. </a:t>
            </a:r>
          </a:p>
        </p:txBody>
      </p:sp>
      <p:sp>
        <p:nvSpPr>
          <p:cNvPr id="28676" name="Rectangle 7"/>
          <p:cNvSpPr>
            <a:spLocks noGrp="1" noChangeArrowheads="1"/>
          </p:cNvSpPr>
          <p:nvPr>
            <p:ph type="title"/>
          </p:nvPr>
        </p:nvSpPr>
        <p:spPr>
          <a:xfrm>
            <a:off x="104775" y="328613"/>
            <a:ext cx="8915400" cy="990600"/>
          </a:xfrm>
        </p:spPr>
        <p:txBody>
          <a:bodyPr/>
          <a:lstStyle/>
          <a:p>
            <a:pPr eaLnBrk="1" hangingPunct="1"/>
            <a:r>
              <a:rPr lang="en-US">
                <a:latin typeface="Arial" charset="0"/>
                <a:ea typeface="ＭＳ Ｐゴシック" charset="0"/>
                <a:cs typeface="ＭＳ Ｐゴシック" charset="0"/>
              </a:rPr>
              <a:t>17.5 The Hertzsprung</a:t>
            </a:r>
            <a:r>
              <a:rPr lang="en-US">
                <a:latin typeface="Arial" charset="0"/>
                <a:ea typeface="ＭＳ Ｐゴシック" charset="0"/>
                <a:cs typeface="Arial" charset="0"/>
              </a:rPr>
              <a:t>–</a:t>
            </a:r>
            <a:r>
              <a:rPr lang="en-US">
                <a:latin typeface="Arial" charset="0"/>
                <a:ea typeface="ＭＳ Ｐゴシック" charset="0"/>
                <a:cs typeface="ＭＳ Ｐゴシック" charset="0"/>
              </a:rPr>
              <a:t>Russell Diagram</a:t>
            </a:r>
          </a:p>
        </p:txBody>
      </p:sp>
      <p:pic>
        <p:nvPicPr>
          <p:cNvPr id="2" name="Picture 1" descr="17_15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4726432" y="2118366"/>
            <a:ext cx="3807968" cy="469444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5"/>
          <p:cNvSpPr txBox="1">
            <a:spLocks noChangeArrowheads="1"/>
          </p:cNvSpPr>
          <p:nvPr/>
        </p:nvSpPr>
        <p:spPr bwMode="auto">
          <a:xfrm>
            <a:off x="152400" y="1870075"/>
            <a:ext cx="4419600" cy="414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is an H</a:t>
            </a:r>
            <a:r>
              <a:rPr lang="en-US">
                <a:solidFill>
                  <a:schemeClr val="accent2"/>
                </a:solidFill>
                <a:cs typeface="Arial" charset="0"/>
              </a:rPr>
              <a:t>–</a:t>
            </a:r>
            <a:r>
              <a:rPr lang="en-US">
                <a:solidFill>
                  <a:schemeClr val="accent2"/>
                </a:solidFill>
              </a:rPr>
              <a:t>R plot of about 20,000 stars. The </a:t>
            </a:r>
            <a:r>
              <a:rPr lang="en-US"/>
              <a:t>main sequence</a:t>
            </a:r>
            <a:r>
              <a:rPr lang="en-US">
                <a:solidFill>
                  <a:schemeClr val="accent2"/>
                </a:solidFill>
              </a:rPr>
              <a:t> is clear, as is the </a:t>
            </a:r>
            <a:r>
              <a:rPr lang="en-US"/>
              <a:t>red giant</a:t>
            </a:r>
            <a:r>
              <a:rPr lang="en-US">
                <a:solidFill>
                  <a:schemeClr val="accent2"/>
                </a:solidFill>
              </a:rPr>
              <a:t> region.</a:t>
            </a:r>
          </a:p>
          <a:p>
            <a:pPr>
              <a:spcBef>
                <a:spcPct val="50000"/>
              </a:spcBef>
            </a:pPr>
            <a:r>
              <a:rPr lang="en-US">
                <a:solidFill>
                  <a:schemeClr val="accent2"/>
                </a:solidFill>
              </a:rPr>
              <a:t>About </a:t>
            </a:r>
            <a:r>
              <a:rPr lang="en-US"/>
              <a:t>90%</a:t>
            </a:r>
            <a:r>
              <a:rPr lang="en-US">
                <a:solidFill>
                  <a:schemeClr val="accent2"/>
                </a:solidFill>
              </a:rPr>
              <a:t> of stars lie on the main sequence; </a:t>
            </a:r>
            <a:r>
              <a:rPr lang="en-US"/>
              <a:t>9%</a:t>
            </a:r>
            <a:r>
              <a:rPr lang="en-US">
                <a:solidFill>
                  <a:schemeClr val="accent2"/>
                </a:solidFill>
              </a:rPr>
              <a:t> are red giants and </a:t>
            </a:r>
            <a:r>
              <a:rPr lang="en-US"/>
              <a:t>1%</a:t>
            </a:r>
            <a:r>
              <a:rPr lang="en-US">
                <a:solidFill>
                  <a:schemeClr val="accent2"/>
                </a:solidFill>
              </a:rPr>
              <a:t> are white dwarfs.</a:t>
            </a:r>
          </a:p>
        </p:txBody>
      </p:sp>
      <p:sp>
        <p:nvSpPr>
          <p:cNvPr id="29699" name="Rectangle 6"/>
          <p:cNvSpPr>
            <a:spLocks noGrp="1" noChangeArrowheads="1"/>
          </p:cNvSpPr>
          <p:nvPr>
            <p:ph type="title"/>
          </p:nvPr>
        </p:nvSpPr>
        <p:spPr>
          <a:xfrm>
            <a:off x="263525" y="328613"/>
            <a:ext cx="8610600" cy="990600"/>
          </a:xfrm>
        </p:spPr>
        <p:txBody>
          <a:bodyPr/>
          <a:lstStyle/>
          <a:p>
            <a:pPr eaLnBrk="1" hangingPunct="1"/>
            <a:r>
              <a:rPr lang="en-US">
                <a:latin typeface="Arial" charset="0"/>
                <a:ea typeface="ＭＳ Ｐゴシック" charset="0"/>
                <a:cs typeface="ＭＳ Ｐゴシック" charset="0"/>
              </a:rPr>
              <a:t>17.5 The Hertzsprung</a:t>
            </a:r>
            <a:r>
              <a:rPr lang="en-US">
                <a:latin typeface="Arial" charset="0"/>
                <a:ea typeface="ＭＳ Ｐゴシック" charset="0"/>
                <a:cs typeface="Arial" charset="0"/>
              </a:rPr>
              <a:t>–</a:t>
            </a:r>
            <a:r>
              <a:rPr lang="en-US">
                <a:latin typeface="Arial" charset="0"/>
                <a:ea typeface="ＭＳ Ｐゴシック" charset="0"/>
                <a:cs typeface="ＭＳ Ｐゴシック" charset="0"/>
              </a:rPr>
              <a:t>Russell Diagram</a:t>
            </a:r>
          </a:p>
        </p:txBody>
      </p:sp>
      <p:pic>
        <p:nvPicPr>
          <p:cNvPr id="2" name="Picture 1" descr="17_16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724400" y="1676400"/>
            <a:ext cx="4073408" cy="50029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3"/>
          <p:cNvSpPr txBox="1">
            <a:spLocks noChangeArrowheads="1"/>
          </p:cNvSpPr>
          <p:nvPr/>
        </p:nvSpPr>
        <p:spPr bwMode="auto">
          <a:xfrm>
            <a:off x="457200" y="1762125"/>
            <a:ext cx="82296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Spectroscopic parallax</a:t>
            </a:r>
            <a:r>
              <a:rPr lang="en-US" dirty="0">
                <a:solidFill>
                  <a:schemeClr val="accent2"/>
                </a:solidFill>
              </a:rPr>
              <a:t>: Has nothing to do with parallax, but does use spectroscopy in finding the distance to a star.</a:t>
            </a:r>
          </a:p>
          <a:p>
            <a:pPr>
              <a:spcBef>
                <a:spcPct val="50000"/>
              </a:spcBef>
              <a:buFontTx/>
              <a:buAutoNum type="arabicPeriod"/>
            </a:pPr>
            <a:r>
              <a:rPr lang="en-US" dirty="0">
                <a:solidFill>
                  <a:schemeClr val="accent2"/>
                </a:solidFill>
              </a:rPr>
              <a:t> Measure the </a:t>
            </a:r>
            <a:r>
              <a:rPr lang="en-US" dirty="0" smtClean="0">
                <a:solidFill>
                  <a:schemeClr val="accent2"/>
                </a:solidFill>
              </a:rPr>
              <a:t>star</a:t>
            </a:r>
            <a:r>
              <a:rPr lang="en-US" altLang="ja-JP" dirty="0" smtClean="0">
                <a:solidFill>
                  <a:schemeClr val="accent2"/>
                </a:solidFill>
              </a:rPr>
              <a:t>’</a:t>
            </a:r>
            <a:r>
              <a:rPr lang="en-US" dirty="0" smtClean="0">
                <a:solidFill>
                  <a:schemeClr val="accent2"/>
                </a:solidFill>
              </a:rPr>
              <a:t>s </a:t>
            </a:r>
            <a:r>
              <a:rPr lang="en-US" dirty="0"/>
              <a:t>apparent magnitude</a:t>
            </a:r>
            <a:r>
              <a:rPr lang="en-US" dirty="0">
                <a:solidFill>
                  <a:schemeClr val="accent2"/>
                </a:solidFill>
              </a:rPr>
              <a:t> and </a:t>
            </a:r>
            <a:r>
              <a:rPr lang="en-US" dirty="0"/>
              <a:t>spectral class</a:t>
            </a:r>
          </a:p>
          <a:p>
            <a:pPr>
              <a:spcBef>
                <a:spcPct val="50000"/>
              </a:spcBef>
              <a:buFontTx/>
              <a:buAutoNum type="arabicPeriod"/>
            </a:pPr>
            <a:r>
              <a:rPr lang="en-US" dirty="0">
                <a:solidFill>
                  <a:schemeClr val="accent2"/>
                </a:solidFill>
              </a:rPr>
              <a:t> Use </a:t>
            </a:r>
            <a:r>
              <a:rPr lang="en-US" dirty="0"/>
              <a:t>spectral class</a:t>
            </a:r>
            <a:r>
              <a:rPr lang="en-US" dirty="0">
                <a:solidFill>
                  <a:schemeClr val="accent2"/>
                </a:solidFill>
              </a:rPr>
              <a:t> to estimate </a:t>
            </a:r>
            <a:r>
              <a:rPr lang="en-US" dirty="0"/>
              <a:t>luminosity</a:t>
            </a:r>
          </a:p>
          <a:p>
            <a:pPr>
              <a:spcBef>
                <a:spcPct val="50000"/>
              </a:spcBef>
              <a:buFontTx/>
              <a:buAutoNum type="arabicPeriod"/>
            </a:pPr>
            <a:r>
              <a:rPr lang="en-US" dirty="0">
                <a:solidFill>
                  <a:schemeClr val="accent2"/>
                </a:solidFill>
              </a:rPr>
              <a:t> Apply </a:t>
            </a:r>
            <a:r>
              <a:rPr lang="en-US" dirty="0"/>
              <a:t>inverse-square law</a:t>
            </a:r>
            <a:r>
              <a:rPr lang="en-US" dirty="0">
                <a:solidFill>
                  <a:schemeClr val="accent2"/>
                </a:solidFill>
              </a:rPr>
              <a:t> to find </a:t>
            </a:r>
            <a:r>
              <a:rPr lang="en-US" dirty="0"/>
              <a:t>distance</a:t>
            </a:r>
            <a:endParaRPr lang="en-US" dirty="0">
              <a:solidFill>
                <a:schemeClr val="accent2"/>
              </a:solidFill>
            </a:endParaRPr>
          </a:p>
        </p:txBody>
      </p:sp>
      <p:sp>
        <p:nvSpPr>
          <p:cNvPr id="30723" name="Rectangle 4"/>
          <p:cNvSpPr>
            <a:spLocks noGrp="1" noChangeArrowheads="1"/>
          </p:cNvSpPr>
          <p:nvPr>
            <p:ph type="title"/>
          </p:nvPr>
        </p:nvSpPr>
        <p:spPr>
          <a:xfrm>
            <a:off x="457200" y="211138"/>
            <a:ext cx="8229600" cy="1219200"/>
          </a:xfrm>
        </p:spPr>
        <p:txBody>
          <a:bodyPr/>
          <a:lstStyle/>
          <a:p>
            <a:pPr eaLnBrk="1" hangingPunct="1"/>
            <a:r>
              <a:rPr lang="en-US">
                <a:latin typeface="Arial" charset="0"/>
                <a:ea typeface="ＭＳ Ｐゴシック" charset="0"/>
                <a:cs typeface="ＭＳ Ｐゴシック" charset="0"/>
              </a:rPr>
              <a:t>17.6 Extending the Cosmic Distance Scale</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3"/>
          <p:cNvSpPr txBox="1">
            <a:spLocks noChangeArrowheads="1"/>
          </p:cNvSpPr>
          <p:nvPr/>
        </p:nvSpPr>
        <p:spPr bwMode="auto">
          <a:xfrm>
            <a:off x="304800" y="1720850"/>
            <a:ext cx="8534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Spectroscopic parallax</a:t>
            </a:r>
            <a:r>
              <a:rPr lang="en-US">
                <a:solidFill>
                  <a:schemeClr val="accent2"/>
                </a:solidFill>
              </a:rPr>
              <a:t> can extend the cosmic distance scale to several thousand parsecs</a:t>
            </a:r>
          </a:p>
        </p:txBody>
      </p:sp>
      <p:sp>
        <p:nvSpPr>
          <p:cNvPr id="31747" name="Rectangle 6"/>
          <p:cNvSpPr>
            <a:spLocks noGrp="1" noChangeArrowheads="1"/>
          </p:cNvSpPr>
          <p:nvPr>
            <p:ph type="title"/>
          </p:nvPr>
        </p:nvSpPr>
        <p:spPr>
          <a:xfrm>
            <a:off x="457200" y="134938"/>
            <a:ext cx="8229600" cy="1371600"/>
          </a:xfrm>
        </p:spPr>
        <p:txBody>
          <a:bodyPr/>
          <a:lstStyle/>
          <a:p>
            <a:pPr eaLnBrk="1" hangingPunct="1"/>
            <a:r>
              <a:rPr lang="en-US">
                <a:latin typeface="Arial" charset="0"/>
                <a:ea typeface="ＭＳ Ｐゴシック" charset="0"/>
                <a:cs typeface="ＭＳ Ｐゴシック" charset="0"/>
              </a:rPr>
              <a:t>17.6 Extending the Cosmic Distance Scale</a:t>
            </a:r>
          </a:p>
        </p:txBody>
      </p:sp>
      <p:pic>
        <p:nvPicPr>
          <p:cNvPr id="2" name="Picture 1" descr="17_17_Figure.jpg"/>
          <p:cNvPicPr>
            <a:picLocks noChangeAspect="1"/>
          </p:cNvPicPr>
          <p:nvPr/>
        </p:nvPicPr>
        <p:blipFill rotWithShape="1">
          <a:blip r:embed="rId3">
            <a:extLst>
              <a:ext uri="{28A0092B-C50C-407E-A947-70E740481C1C}">
                <a14:useLocalDpi xmlns:a14="http://schemas.microsoft.com/office/drawing/2010/main" val="0"/>
              </a:ext>
            </a:extLst>
          </a:blip>
          <a:srcRect b="2831"/>
          <a:stretch/>
        </p:blipFill>
        <p:spPr>
          <a:xfrm>
            <a:off x="1748028" y="2576570"/>
            <a:ext cx="5647944" cy="40528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auto">
          <a:xfrm>
            <a:off x="800100" y="1065213"/>
            <a:ext cx="75438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3363" indent="-233363"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17.1</a:t>
            </a:r>
            <a:r>
              <a:rPr lang="en-US" dirty="0"/>
              <a:t>	The Solar Neighborhood</a:t>
            </a:r>
            <a:endParaRPr lang="en-US" dirty="0">
              <a:solidFill>
                <a:schemeClr val="accent2"/>
              </a:solidFill>
            </a:endParaRPr>
          </a:p>
          <a:p>
            <a:pPr>
              <a:spcBef>
                <a:spcPct val="50000"/>
              </a:spcBef>
            </a:pPr>
            <a:r>
              <a:rPr lang="en-US" dirty="0">
                <a:solidFill>
                  <a:schemeClr val="accent2"/>
                </a:solidFill>
              </a:rPr>
              <a:t>17.2</a:t>
            </a:r>
            <a:r>
              <a:rPr lang="en-US" dirty="0"/>
              <a:t>	Luminosity and Apparent Brightness</a:t>
            </a:r>
          </a:p>
          <a:p>
            <a:pPr>
              <a:spcBef>
                <a:spcPct val="50000"/>
              </a:spcBef>
            </a:pPr>
            <a:r>
              <a:rPr lang="en-US" dirty="0">
                <a:solidFill>
                  <a:schemeClr val="accent2"/>
                </a:solidFill>
              </a:rPr>
              <a:t>17.3</a:t>
            </a:r>
            <a:r>
              <a:rPr lang="en-US" dirty="0"/>
              <a:t>	Stellar Temperatures</a:t>
            </a:r>
          </a:p>
          <a:p>
            <a:pPr>
              <a:spcBef>
                <a:spcPct val="50000"/>
              </a:spcBef>
            </a:pPr>
            <a:r>
              <a:rPr lang="en-US" dirty="0">
                <a:solidFill>
                  <a:srgbClr val="333399"/>
                </a:solidFill>
              </a:rPr>
              <a:t>More Precisely 17-1 </a:t>
            </a:r>
            <a:r>
              <a:rPr lang="en-US" dirty="0">
                <a:solidFill>
                  <a:srgbClr val="000000"/>
                </a:solidFill>
              </a:rPr>
              <a:t>More on the Magnitude Scale</a:t>
            </a:r>
          </a:p>
          <a:p>
            <a:pPr>
              <a:spcBef>
                <a:spcPct val="50000"/>
              </a:spcBef>
            </a:pPr>
            <a:r>
              <a:rPr lang="en-US" dirty="0">
                <a:solidFill>
                  <a:schemeClr val="accent2"/>
                </a:solidFill>
              </a:rPr>
              <a:t>17.4</a:t>
            </a:r>
            <a:r>
              <a:rPr lang="en-US" dirty="0"/>
              <a:t>	Stellar Sizes</a:t>
            </a:r>
          </a:p>
          <a:p>
            <a:pPr>
              <a:spcBef>
                <a:spcPct val="50000"/>
              </a:spcBef>
            </a:pPr>
            <a:r>
              <a:rPr lang="en-US" dirty="0">
                <a:solidFill>
                  <a:srgbClr val="333399"/>
                </a:solidFill>
              </a:rPr>
              <a:t>More Precisely 17-2 </a:t>
            </a:r>
            <a:r>
              <a:rPr lang="en-US" dirty="0">
                <a:solidFill>
                  <a:srgbClr val="000000"/>
                </a:solidFill>
              </a:rPr>
              <a:t>Estimating Stellar Radii</a:t>
            </a:r>
          </a:p>
          <a:p>
            <a:pPr>
              <a:spcBef>
                <a:spcPct val="50000"/>
              </a:spcBef>
            </a:pPr>
            <a:r>
              <a:rPr lang="en-US" dirty="0">
                <a:solidFill>
                  <a:schemeClr val="accent2"/>
                </a:solidFill>
              </a:rPr>
              <a:t>17.5</a:t>
            </a:r>
            <a:r>
              <a:rPr lang="en-US" dirty="0"/>
              <a:t>	The </a:t>
            </a:r>
            <a:r>
              <a:rPr lang="en-US" dirty="0" err="1"/>
              <a:t>Hertzsprung</a:t>
            </a:r>
            <a:r>
              <a:rPr lang="en-US" dirty="0">
                <a:cs typeface="Arial" charset="0"/>
              </a:rPr>
              <a:t>–</a:t>
            </a:r>
            <a:r>
              <a:rPr lang="en-US" dirty="0"/>
              <a:t>Russell Diagram</a:t>
            </a:r>
            <a:endParaRPr lang="en-US" dirty="0">
              <a:solidFill>
                <a:schemeClr val="accent2"/>
              </a:solidFill>
            </a:endParaRPr>
          </a:p>
        </p:txBody>
      </p:sp>
      <p:sp>
        <p:nvSpPr>
          <p:cNvPr id="5123" name="Rectangle 4"/>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cs typeface="ＭＳ Ｐゴシック" charset="0"/>
              </a:rPr>
              <a:t>Units of Chapter 17</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342900" y="1600200"/>
            <a:ext cx="84582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spectroscopic parallax calculation can be misleading if the star is not on the </a:t>
            </a:r>
            <a:r>
              <a:rPr lang="en-US"/>
              <a:t>main sequence</a:t>
            </a:r>
            <a:r>
              <a:rPr lang="en-US">
                <a:solidFill>
                  <a:schemeClr val="accent2"/>
                </a:solidFill>
              </a:rPr>
              <a:t>. The </a:t>
            </a:r>
            <a:r>
              <a:rPr lang="en-US"/>
              <a:t>width</a:t>
            </a:r>
            <a:r>
              <a:rPr lang="en-US">
                <a:solidFill>
                  <a:schemeClr val="accent2"/>
                </a:solidFill>
              </a:rPr>
              <a:t> of spectral lines can be used to define </a:t>
            </a:r>
            <a:r>
              <a:rPr lang="en-US"/>
              <a:t>luminosity classes.</a:t>
            </a:r>
            <a:endParaRPr lang="en-US">
              <a:solidFill>
                <a:schemeClr val="accent2"/>
              </a:solidFill>
            </a:endParaRPr>
          </a:p>
        </p:txBody>
      </p:sp>
      <p:sp>
        <p:nvSpPr>
          <p:cNvPr id="32771" name="Rectangle 8"/>
          <p:cNvSpPr>
            <a:spLocks noGrp="1" noChangeArrowheads="1"/>
          </p:cNvSpPr>
          <p:nvPr>
            <p:ph type="title"/>
          </p:nvPr>
        </p:nvSpPr>
        <p:spPr>
          <a:xfrm>
            <a:off x="457200" y="211138"/>
            <a:ext cx="8229600" cy="1219200"/>
          </a:xfrm>
        </p:spPr>
        <p:txBody>
          <a:bodyPr/>
          <a:lstStyle/>
          <a:p>
            <a:pPr eaLnBrk="1" hangingPunct="1"/>
            <a:r>
              <a:rPr lang="en-US">
                <a:latin typeface="Arial" charset="0"/>
                <a:ea typeface="ＭＳ Ｐゴシック" charset="0"/>
                <a:cs typeface="ＭＳ Ｐゴシック" charset="0"/>
              </a:rPr>
              <a:t>17.6 Extending the Cosmic Distance Scale</a:t>
            </a:r>
          </a:p>
        </p:txBody>
      </p:sp>
      <p:pic>
        <p:nvPicPr>
          <p:cNvPr id="2" name="Picture 1" descr="17_18_Figure.jpg"/>
          <p:cNvPicPr>
            <a:picLocks noChangeAspect="1"/>
          </p:cNvPicPr>
          <p:nvPr/>
        </p:nvPicPr>
        <p:blipFill rotWithShape="1">
          <a:blip r:embed="rId3">
            <a:extLst>
              <a:ext uri="{28A0092B-C50C-407E-A947-70E740481C1C}">
                <a14:useLocalDpi xmlns:a14="http://schemas.microsoft.com/office/drawing/2010/main" val="0"/>
              </a:ext>
            </a:extLst>
          </a:blip>
          <a:srcRect b="3266"/>
          <a:stretch/>
        </p:blipFill>
        <p:spPr>
          <a:xfrm>
            <a:off x="1600200" y="2808490"/>
            <a:ext cx="5943600" cy="374471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3"/>
          <p:cNvSpPr txBox="1">
            <a:spLocks noChangeArrowheads="1"/>
          </p:cNvSpPr>
          <p:nvPr/>
        </p:nvSpPr>
        <p:spPr bwMode="auto">
          <a:xfrm>
            <a:off x="342900" y="1797050"/>
            <a:ext cx="8458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In this way, </a:t>
            </a:r>
            <a:r>
              <a:rPr lang="en-US"/>
              <a:t>giants and supergiants</a:t>
            </a:r>
            <a:r>
              <a:rPr lang="en-US">
                <a:solidFill>
                  <a:schemeClr val="accent2"/>
                </a:solidFill>
              </a:rPr>
              <a:t> can be distinguished from </a:t>
            </a:r>
            <a:r>
              <a:rPr lang="en-US"/>
              <a:t>main-sequence</a:t>
            </a:r>
            <a:r>
              <a:rPr lang="en-US">
                <a:solidFill>
                  <a:schemeClr val="accent2"/>
                </a:solidFill>
              </a:rPr>
              <a:t> stars</a:t>
            </a:r>
          </a:p>
        </p:txBody>
      </p:sp>
      <p:sp>
        <p:nvSpPr>
          <p:cNvPr id="33795" name="Rectangle 6"/>
          <p:cNvSpPr>
            <a:spLocks noGrp="1" noChangeArrowheads="1"/>
          </p:cNvSpPr>
          <p:nvPr>
            <p:ph type="title"/>
          </p:nvPr>
        </p:nvSpPr>
        <p:spPr>
          <a:xfrm>
            <a:off x="457200" y="176213"/>
            <a:ext cx="8229600" cy="1295400"/>
          </a:xfrm>
        </p:spPr>
        <p:txBody>
          <a:bodyPr/>
          <a:lstStyle/>
          <a:p>
            <a:pPr eaLnBrk="1" hangingPunct="1"/>
            <a:r>
              <a:rPr lang="en-US">
                <a:latin typeface="Arial" charset="0"/>
                <a:ea typeface="ＭＳ Ｐゴシック" charset="0"/>
                <a:cs typeface="ＭＳ Ｐゴシック" charset="0"/>
              </a:rPr>
              <a:t>17.6 Extending the Cosmic Distance Scale</a:t>
            </a:r>
          </a:p>
        </p:txBody>
      </p:sp>
      <p:pic>
        <p:nvPicPr>
          <p:cNvPr id="2" name="Picture 1" descr="17_04_Table.jpg"/>
          <p:cNvPicPr>
            <a:picLocks noChangeAspect="1"/>
          </p:cNvPicPr>
          <p:nvPr/>
        </p:nvPicPr>
        <p:blipFill rotWithShape="1">
          <a:blip r:embed="rId2">
            <a:extLst>
              <a:ext uri="{28A0092B-C50C-407E-A947-70E740481C1C}">
                <a14:useLocalDpi xmlns:a14="http://schemas.microsoft.com/office/drawing/2010/main" val="0"/>
              </a:ext>
            </a:extLst>
          </a:blip>
          <a:srcRect b="9091"/>
          <a:stretch/>
        </p:blipFill>
        <p:spPr>
          <a:xfrm>
            <a:off x="271272" y="3276600"/>
            <a:ext cx="8601456" cy="1828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3"/>
          <p:cNvSpPr txBox="1">
            <a:spLocks noChangeArrowheads="1"/>
          </p:cNvSpPr>
          <p:nvPr/>
        </p:nvSpPr>
        <p:spPr bwMode="auto">
          <a:xfrm>
            <a:off x="228600" y="957263"/>
            <a:ext cx="8305800"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Determination of stellar </a:t>
            </a:r>
            <a:r>
              <a:rPr lang="en-US"/>
              <a:t>masses</a:t>
            </a:r>
            <a:r>
              <a:rPr lang="en-US">
                <a:solidFill>
                  <a:schemeClr val="accent2"/>
                </a:solidFill>
              </a:rPr>
              <a:t>:</a:t>
            </a:r>
          </a:p>
          <a:p>
            <a:pPr>
              <a:spcBef>
                <a:spcPct val="50000"/>
              </a:spcBef>
            </a:pPr>
            <a:r>
              <a:rPr lang="en-US">
                <a:solidFill>
                  <a:schemeClr val="accent2"/>
                </a:solidFill>
              </a:rPr>
              <a:t>Many stars are in </a:t>
            </a:r>
            <a:r>
              <a:rPr lang="en-US"/>
              <a:t>binary pairs</a:t>
            </a:r>
            <a:r>
              <a:rPr lang="en-US">
                <a:solidFill>
                  <a:schemeClr val="accent2"/>
                </a:solidFill>
              </a:rPr>
              <a:t>; measurement of their orbital motion allows determination of the masses of the stars.</a:t>
            </a:r>
          </a:p>
        </p:txBody>
      </p:sp>
      <p:sp>
        <p:nvSpPr>
          <p:cNvPr id="34819" name="Text Box 4"/>
          <p:cNvSpPr txBox="1">
            <a:spLocks noChangeArrowheads="1"/>
          </p:cNvSpPr>
          <p:nvPr/>
        </p:nvSpPr>
        <p:spPr bwMode="auto">
          <a:xfrm>
            <a:off x="239713" y="3048000"/>
            <a:ext cx="35052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Visual binaries</a:t>
            </a:r>
            <a:r>
              <a:rPr lang="en-US">
                <a:solidFill>
                  <a:schemeClr val="accent2"/>
                </a:solidFill>
              </a:rPr>
              <a:t> can be measured directly. This is Kruger 60.</a:t>
            </a:r>
          </a:p>
        </p:txBody>
      </p:sp>
      <p:sp>
        <p:nvSpPr>
          <p:cNvPr id="34820" name="Rectangle 7"/>
          <p:cNvSpPr>
            <a:spLocks noGrp="1" noChangeArrowheads="1"/>
          </p:cNvSpPr>
          <p:nvPr>
            <p:ph type="title"/>
          </p:nvPr>
        </p:nvSpPr>
        <p:spPr>
          <a:xfrm>
            <a:off x="457200" y="-11113"/>
            <a:ext cx="8229600" cy="990601"/>
          </a:xfrm>
        </p:spPr>
        <p:txBody>
          <a:bodyPr/>
          <a:lstStyle/>
          <a:p>
            <a:pPr eaLnBrk="1" hangingPunct="1"/>
            <a:r>
              <a:rPr lang="en-US">
                <a:latin typeface="Arial" charset="0"/>
                <a:ea typeface="ＭＳ Ｐゴシック" charset="0"/>
                <a:cs typeface="ＭＳ Ｐゴシック" charset="0"/>
              </a:rPr>
              <a:t>17.7 Stellar Masses</a:t>
            </a:r>
          </a:p>
        </p:txBody>
      </p:sp>
      <p:pic>
        <p:nvPicPr>
          <p:cNvPr id="2" name="Picture 1" descr="17_19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3657600" y="2514600"/>
            <a:ext cx="5025342" cy="418684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3"/>
          <p:cNvSpPr txBox="1">
            <a:spLocks noChangeArrowheads="1"/>
          </p:cNvSpPr>
          <p:nvPr/>
        </p:nvSpPr>
        <p:spPr bwMode="auto">
          <a:xfrm>
            <a:off x="492125" y="1176338"/>
            <a:ext cx="8153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Spectroscopic binaries</a:t>
            </a:r>
            <a:r>
              <a:rPr lang="en-US">
                <a:solidFill>
                  <a:schemeClr val="accent2"/>
                </a:solidFill>
              </a:rPr>
              <a:t> can be measured using their Doppler shifts</a:t>
            </a:r>
          </a:p>
        </p:txBody>
      </p:sp>
      <p:sp>
        <p:nvSpPr>
          <p:cNvPr id="35843" name="Rectangle 6"/>
          <p:cNvSpPr>
            <a:spLocks noGrp="1" noChangeArrowheads="1"/>
          </p:cNvSpPr>
          <p:nvPr>
            <p:ph type="title"/>
          </p:nvPr>
        </p:nvSpPr>
        <p:spPr>
          <a:xfrm>
            <a:off x="685800" y="-17463"/>
            <a:ext cx="7772400" cy="990601"/>
          </a:xfrm>
        </p:spPr>
        <p:txBody>
          <a:bodyPr/>
          <a:lstStyle/>
          <a:p>
            <a:pPr eaLnBrk="1" hangingPunct="1"/>
            <a:r>
              <a:rPr lang="en-US">
                <a:latin typeface="Arial" charset="0"/>
                <a:ea typeface="ＭＳ Ｐゴシック" charset="0"/>
                <a:cs typeface="ＭＳ Ｐゴシック" charset="0"/>
              </a:rPr>
              <a:t>17.7 Stellar Masses</a:t>
            </a:r>
          </a:p>
        </p:txBody>
      </p:sp>
      <p:pic>
        <p:nvPicPr>
          <p:cNvPr id="2" name="Picture 1" descr="17_20_Figure_Anno.jpg"/>
          <p:cNvPicPr>
            <a:picLocks noChangeAspect="1"/>
          </p:cNvPicPr>
          <p:nvPr/>
        </p:nvPicPr>
        <p:blipFill rotWithShape="1">
          <a:blip r:embed="rId3">
            <a:extLst>
              <a:ext uri="{28A0092B-C50C-407E-A947-70E740481C1C}">
                <a14:useLocalDpi xmlns:a14="http://schemas.microsoft.com/office/drawing/2010/main" val="0"/>
              </a:ext>
            </a:extLst>
          </a:blip>
          <a:srcRect b="6128"/>
          <a:stretch/>
        </p:blipFill>
        <p:spPr>
          <a:xfrm>
            <a:off x="271272" y="2362200"/>
            <a:ext cx="8601456" cy="326752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3"/>
          <p:cNvSpPr txBox="1">
            <a:spLocks noChangeArrowheads="1"/>
          </p:cNvSpPr>
          <p:nvPr/>
        </p:nvSpPr>
        <p:spPr bwMode="auto">
          <a:xfrm>
            <a:off x="609600" y="1187450"/>
            <a:ext cx="79248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Finally, </a:t>
            </a:r>
            <a:r>
              <a:rPr lang="en-US"/>
              <a:t>eclipsing binaries</a:t>
            </a:r>
            <a:r>
              <a:rPr lang="en-US">
                <a:solidFill>
                  <a:schemeClr val="accent2"/>
                </a:solidFill>
              </a:rPr>
              <a:t> can be measured using the changes in luminosity</a:t>
            </a:r>
          </a:p>
        </p:txBody>
      </p:sp>
      <p:sp>
        <p:nvSpPr>
          <p:cNvPr id="36867" name="Rectangle 6"/>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cs typeface="ＭＳ Ｐゴシック" charset="0"/>
              </a:rPr>
              <a:t>17.7 Stellar Masses</a:t>
            </a:r>
          </a:p>
        </p:txBody>
      </p:sp>
      <p:pic>
        <p:nvPicPr>
          <p:cNvPr id="2" name="Picture 1" descr="17_21_Figure.jpg"/>
          <p:cNvPicPr>
            <a:picLocks noChangeAspect="1"/>
          </p:cNvPicPr>
          <p:nvPr/>
        </p:nvPicPr>
        <p:blipFill rotWithShape="1">
          <a:blip r:embed="rId3">
            <a:extLst>
              <a:ext uri="{28A0092B-C50C-407E-A947-70E740481C1C}">
                <a14:useLocalDpi xmlns:a14="http://schemas.microsoft.com/office/drawing/2010/main" val="0"/>
              </a:ext>
            </a:extLst>
          </a:blip>
          <a:srcRect b="4167"/>
          <a:stretch/>
        </p:blipFill>
        <p:spPr>
          <a:xfrm>
            <a:off x="271272" y="2209800"/>
            <a:ext cx="8601456" cy="43815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3"/>
          <p:cNvSpPr txBox="1">
            <a:spLocks noChangeArrowheads="1"/>
          </p:cNvSpPr>
          <p:nvPr/>
        </p:nvSpPr>
        <p:spPr bwMode="auto">
          <a:xfrm>
            <a:off x="228600" y="1628775"/>
            <a:ext cx="43434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Mass</a:t>
            </a:r>
            <a:r>
              <a:rPr lang="en-US">
                <a:solidFill>
                  <a:schemeClr val="accent2"/>
                </a:solidFill>
              </a:rPr>
              <a:t> is the main determinant of where a star will be on the m</a:t>
            </a:r>
            <a:r>
              <a:rPr lang="en-US"/>
              <a:t>ain sequence</a:t>
            </a:r>
            <a:endParaRPr lang="en-US">
              <a:solidFill>
                <a:schemeClr val="accent2"/>
              </a:solidFill>
            </a:endParaRPr>
          </a:p>
        </p:txBody>
      </p:sp>
      <p:sp>
        <p:nvSpPr>
          <p:cNvPr id="37891" name="Rectangle 6"/>
          <p:cNvSpPr>
            <a:spLocks noGrp="1" noChangeArrowheads="1"/>
          </p:cNvSpPr>
          <p:nvPr>
            <p:ph type="title"/>
          </p:nvPr>
        </p:nvSpPr>
        <p:spPr>
          <a:xfrm>
            <a:off x="457200" y="-58738"/>
            <a:ext cx="8229600" cy="1066801"/>
          </a:xfrm>
        </p:spPr>
        <p:txBody>
          <a:bodyPr/>
          <a:lstStyle/>
          <a:p>
            <a:pPr eaLnBrk="1" hangingPunct="1"/>
            <a:r>
              <a:rPr lang="en-US">
                <a:latin typeface="Arial" charset="0"/>
                <a:ea typeface="ＭＳ Ｐゴシック" charset="0"/>
                <a:cs typeface="ＭＳ Ｐゴシック" charset="0"/>
              </a:rPr>
              <a:t>17.7 Stellar Masses</a:t>
            </a:r>
          </a:p>
        </p:txBody>
      </p:sp>
      <p:pic>
        <p:nvPicPr>
          <p:cNvPr id="2" name="Picture 1" descr="17_22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648200" y="1143000"/>
            <a:ext cx="4256024" cy="54889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title"/>
          </p:nvPr>
        </p:nvSpPr>
        <p:spPr>
          <a:xfrm>
            <a:off x="0" y="433388"/>
            <a:ext cx="9144000" cy="1447800"/>
          </a:xfrm>
        </p:spPr>
        <p:txBody>
          <a:bodyPr/>
          <a:lstStyle/>
          <a:p>
            <a:pPr eaLnBrk="1" hangingPunct="1"/>
            <a:r>
              <a:rPr lang="en-US">
                <a:latin typeface="Arial" charset="0"/>
                <a:ea typeface="ＭＳ Ｐゴシック" charset="0"/>
                <a:cs typeface="ＭＳ Ｐゴシック" charset="0"/>
              </a:rPr>
              <a:t>More Precisely 17-3: </a:t>
            </a:r>
            <a:br>
              <a:rPr lang="en-US">
                <a:latin typeface="Arial" charset="0"/>
                <a:ea typeface="ＭＳ Ｐゴシック" charset="0"/>
                <a:cs typeface="ＭＳ Ｐゴシック" charset="0"/>
              </a:rPr>
            </a:br>
            <a:r>
              <a:rPr lang="en-US">
                <a:latin typeface="Arial" charset="0"/>
                <a:ea typeface="ＭＳ Ｐゴシック" charset="0"/>
                <a:cs typeface="ＭＳ Ｐゴシック" charset="0"/>
              </a:rPr>
              <a:t>Measuring Stellar Masses</a:t>
            </a:r>
            <a:br>
              <a:rPr lang="en-US">
                <a:latin typeface="Arial" charset="0"/>
                <a:ea typeface="ＭＳ Ｐゴシック" charset="0"/>
                <a:cs typeface="ＭＳ Ｐゴシック" charset="0"/>
              </a:rPr>
            </a:br>
            <a:r>
              <a:rPr lang="en-US">
                <a:latin typeface="Arial" charset="0"/>
                <a:ea typeface="ＭＳ Ｐゴシック" charset="0"/>
                <a:cs typeface="ＭＳ Ｐゴシック" charset="0"/>
              </a:rPr>
              <a:t>in Binary Stars</a:t>
            </a:r>
          </a:p>
        </p:txBody>
      </p:sp>
      <p:sp>
        <p:nvSpPr>
          <p:cNvPr id="38915" name="Text Box 5"/>
          <p:cNvSpPr txBox="1">
            <a:spLocks noChangeArrowheads="1"/>
          </p:cNvSpPr>
          <p:nvPr/>
        </p:nvSpPr>
        <p:spPr bwMode="auto">
          <a:xfrm>
            <a:off x="488950" y="2465388"/>
            <a:ext cx="81534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In order to measure stellar masses in a binary star, the period and </a:t>
            </a:r>
            <a:r>
              <a:rPr lang="en-US" dirty="0" err="1">
                <a:solidFill>
                  <a:schemeClr val="accent2"/>
                </a:solidFill>
              </a:rPr>
              <a:t>semimajor</a:t>
            </a:r>
            <a:r>
              <a:rPr lang="en-US" dirty="0">
                <a:solidFill>
                  <a:schemeClr val="accent2"/>
                </a:solidFill>
              </a:rPr>
              <a:t> axis of the orbit must be measured. Once this is done, </a:t>
            </a:r>
            <a:r>
              <a:rPr lang="en-US" dirty="0" err="1" smtClean="0">
                <a:solidFill>
                  <a:schemeClr val="accent2"/>
                </a:solidFill>
              </a:rPr>
              <a:t>Kepler</a:t>
            </a:r>
            <a:r>
              <a:rPr lang="en-US" altLang="ja-JP" dirty="0" err="1" smtClean="0">
                <a:solidFill>
                  <a:schemeClr val="accent2"/>
                </a:solidFill>
              </a:rPr>
              <a:t>’</a:t>
            </a:r>
            <a:r>
              <a:rPr lang="en-US" dirty="0" err="1" smtClean="0">
                <a:solidFill>
                  <a:schemeClr val="accent2"/>
                </a:solidFill>
              </a:rPr>
              <a:t>s</a:t>
            </a:r>
            <a:r>
              <a:rPr lang="en-US" dirty="0" smtClean="0">
                <a:solidFill>
                  <a:schemeClr val="accent2"/>
                </a:solidFill>
              </a:rPr>
              <a:t> </a:t>
            </a:r>
            <a:r>
              <a:rPr lang="en-US" dirty="0">
                <a:solidFill>
                  <a:schemeClr val="accent2"/>
                </a:solidFill>
              </a:rPr>
              <a:t>third law gives the sum of the masses of the two stars. Then the relative speeds of the two stars can be measured using the Doppler effect; the speed will be inversely proportional to the mass. This allows us to calculate the mass of each star.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a:xfrm>
            <a:off x="457200" y="161925"/>
            <a:ext cx="8229600" cy="1295400"/>
          </a:xfrm>
        </p:spPr>
        <p:txBody>
          <a:bodyPr/>
          <a:lstStyle/>
          <a:p>
            <a:pPr eaLnBrk="1" hangingPunct="1"/>
            <a:r>
              <a:rPr lang="en-US">
                <a:latin typeface="Arial" charset="0"/>
                <a:ea typeface="ＭＳ Ｐゴシック" charset="0"/>
                <a:cs typeface="ＭＳ Ｐゴシック" charset="0"/>
              </a:rPr>
              <a:t>17.8 Mass and Other Stellar Properties</a:t>
            </a:r>
          </a:p>
        </p:txBody>
      </p:sp>
      <p:sp>
        <p:nvSpPr>
          <p:cNvPr id="39939" name="Text Box 5"/>
          <p:cNvSpPr txBox="1">
            <a:spLocks noChangeArrowheads="1"/>
          </p:cNvSpPr>
          <p:nvPr/>
        </p:nvSpPr>
        <p:spPr bwMode="auto">
          <a:xfrm>
            <a:off x="304800" y="1887538"/>
            <a:ext cx="3657600"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pie chart shows the distribution of stellar masses. The more massive stars are much rarer than the least massive.</a:t>
            </a:r>
          </a:p>
        </p:txBody>
      </p:sp>
      <p:pic>
        <p:nvPicPr>
          <p:cNvPr id="2" name="Picture 1" descr="17_23_Figure_Anno.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038600" y="1905000"/>
            <a:ext cx="4888722" cy="475042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3"/>
          <p:cNvSpPr txBox="1">
            <a:spLocks noChangeArrowheads="1"/>
          </p:cNvSpPr>
          <p:nvPr/>
        </p:nvSpPr>
        <p:spPr bwMode="auto">
          <a:xfrm>
            <a:off x="360363" y="1655763"/>
            <a:ext cx="8420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Mass</a:t>
            </a:r>
            <a:r>
              <a:rPr lang="en-US">
                <a:solidFill>
                  <a:schemeClr val="accent2"/>
                </a:solidFill>
              </a:rPr>
              <a:t> is correlated with </a:t>
            </a:r>
            <a:r>
              <a:rPr lang="en-US"/>
              <a:t>radius</a:t>
            </a:r>
            <a:r>
              <a:rPr lang="en-US">
                <a:solidFill>
                  <a:schemeClr val="accent2"/>
                </a:solidFill>
              </a:rPr>
              <a:t> and is very strongly correlated with </a:t>
            </a:r>
            <a:r>
              <a:rPr lang="en-US"/>
              <a:t>luminosity</a:t>
            </a:r>
            <a:endParaRPr lang="en-US">
              <a:solidFill>
                <a:schemeClr val="accent2"/>
              </a:solidFill>
            </a:endParaRPr>
          </a:p>
        </p:txBody>
      </p:sp>
      <p:sp>
        <p:nvSpPr>
          <p:cNvPr id="40963" name="Rectangle 6"/>
          <p:cNvSpPr>
            <a:spLocks noGrp="1" noChangeArrowheads="1"/>
          </p:cNvSpPr>
          <p:nvPr>
            <p:ph type="title"/>
          </p:nvPr>
        </p:nvSpPr>
        <p:spPr>
          <a:xfrm>
            <a:off x="457200" y="163513"/>
            <a:ext cx="8229600" cy="1295400"/>
          </a:xfrm>
        </p:spPr>
        <p:txBody>
          <a:bodyPr/>
          <a:lstStyle/>
          <a:p>
            <a:pPr eaLnBrk="1" hangingPunct="1"/>
            <a:r>
              <a:rPr lang="en-US">
                <a:latin typeface="Arial" charset="0"/>
                <a:ea typeface="ＭＳ Ｐゴシック" charset="0"/>
                <a:cs typeface="ＭＳ Ｐゴシック" charset="0"/>
              </a:rPr>
              <a:t>17.8 Mass and Other Stellar Properties</a:t>
            </a:r>
          </a:p>
        </p:txBody>
      </p:sp>
      <p:pic>
        <p:nvPicPr>
          <p:cNvPr id="2" name="Picture 1" descr="17_24_Figure_Anno.jpg"/>
          <p:cNvPicPr>
            <a:picLocks noChangeAspect="1"/>
          </p:cNvPicPr>
          <p:nvPr/>
        </p:nvPicPr>
        <p:blipFill rotWithShape="1">
          <a:blip r:embed="rId3">
            <a:extLst>
              <a:ext uri="{28A0092B-C50C-407E-A947-70E740481C1C}">
                <a14:useLocalDpi xmlns:a14="http://schemas.microsoft.com/office/drawing/2010/main" val="0"/>
              </a:ext>
            </a:extLst>
          </a:blip>
          <a:srcRect b="4316"/>
          <a:stretch/>
        </p:blipFill>
        <p:spPr>
          <a:xfrm>
            <a:off x="376428" y="2489814"/>
            <a:ext cx="8391144" cy="410268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5"/>
          <p:cNvSpPr txBox="1">
            <a:spLocks noChangeArrowheads="1"/>
          </p:cNvSpPr>
          <p:nvPr/>
        </p:nvSpPr>
        <p:spPr bwMode="auto">
          <a:xfrm>
            <a:off x="696913" y="1614488"/>
            <a:ext cx="77501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Mass is also related to </a:t>
            </a:r>
            <a:r>
              <a:rPr lang="en-US"/>
              <a:t>stellar lifetime</a:t>
            </a:r>
            <a:endParaRPr lang="en-US">
              <a:solidFill>
                <a:schemeClr val="accent2"/>
              </a:solidFill>
            </a:endParaRPr>
          </a:p>
        </p:txBody>
      </p:sp>
      <p:sp>
        <p:nvSpPr>
          <p:cNvPr id="41987" name="Text Box 7"/>
          <p:cNvSpPr txBox="1">
            <a:spLocks noChangeArrowheads="1"/>
          </p:cNvSpPr>
          <p:nvPr/>
        </p:nvSpPr>
        <p:spPr bwMode="auto">
          <a:xfrm>
            <a:off x="750888" y="3595688"/>
            <a:ext cx="7620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Using the </a:t>
            </a:r>
            <a:r>
              <a:rPr lang="en-US"/>
              <a:t>mass–luminosity relationship</a:t>
            </a:r>
            <a:endParaRPr lang="en-US">
              <a:solidFill>
                <a:schemeClr val="accent2"/>
              </a:solidFill>
            </a:endParaRPr>
          </a:p>
        </p:txBody>
      </p:sp>
      <p:sp>
        <p:nvSpPr>
          <p:cNvPr id="41988" name="Rectangle 9"/>
          <p:cNvSpPr>
            <a:spLocks noGrp="1" noChangeArrowheads="1"/>
          </p:cNvSpPr>
          <p:nvPr>
            <p:ph type="title"/>
          </p:nvPr>
        </p:nvSpPr>
        <p:spPr>
          <a:xfrm>
            <a:off x="457200" y="195263"/>
            <a:ext cx="8229600" cy="1219200"/>
          </a:xfrm>
        </p:spPr>
        <p:txBody>
          <a:bodyPr/>
          <a:lstStyle/>
          <a:p>
            <a:pPr eaLnBrk="1" hangingPunct="1"/>
            <a:r>
              <a:rPr lang="en-US">
                <a:latin typeface="Arial" charset="0"/>
                <a:ea typeface="ＭＳ Ｐゴシック" charset="0"/>
                <a:cs typeface="ＭＳ Ｐゴシック" charset="0"/>
              </a:rPr>
              <a:t>17.8 Mass and Other Stellar Properties</a:t>
            </a:r>
          </a:p>
        </p:txBody>
      </p:sp>
      <p:graphicFrame>
        <p:nvGraphicFramePr>
          <p:cNvPr id="41989" name="Object 1"/>
          <p:cNvGraphicFramePr>
            <a:graphicFrameLocks noChangeAspect="1"/>
          </p:cNvGraphicFramePr>
          <p:nvPr/>
        </p:nvGraphicFramePr>
        <p:xfrm>
          <a:off x="2108200" y="2286000"/>
          <a:ext cx="4889500" cy="787400"/>
        </p:xfrm>
        <a:graphic>
          <a:graphicData uri="http://schemas.openxmlformats.org/presentationml/2006/ole">
            <mc:AlternateContent xmlns:mc="http://schemas.openxmlformats.org/markup-compatibility/2006">
              <mc:Choice xmlns:v="urn:schemas-microsoft-com:vml" Requires="v">
                <p:oleObj spid="_x0000_s65637" name="Equation" r:id="rId3" imgW="4889500" imgH="787400" progId="Equation.DSMT4">
                  <p:embed/>
                </p:oleObj>
              </mc:Choice>
              <mc:Fallback>
                <p:oleObj name="Equation" r:id="rId3" imgW="4889500" imgH="7874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0" y="2286000"/>
                        <a:ext cx="48895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990" name="Object 2"/>
          <p:cNvGraphicFramePr>
            <a:graphicFrameLocks noChangeAspect="1"/>
          </p:cNvGraphicFramePr>
          <p:nvPr/>
        </p:nvGraphicFramePr>
        <p:xfrm>
          <a:off x="2246313" y="4343400"/>
          <a:ext cx="4546600" cy="787400"/>
        </p:xfrm>
        <a:graphic>
          <a:graphicData uri="http://schemas.openxmlformats.org/presentationml/2006/ole">
            <mc:AlternateContent xmlns:mc="http://schemas.openxmlformats.org/markup-compatibility/2006">
              <mc:Choice xmlns:v="urn:schemas-microsoft-com:vml" Requires="v">
                <p:oleObj spid="_x0000_s65638" name="Equation" r:id="rId5" imgW="4546600" imgH="787400" progId="Equation.DSMT4">
                  <p:embed/>
                </p:oleObj>
              </mc:Choice>
              <mc:Fallback>
                <p:oleObj name="Equation" r:id="rId5" imgW="4546600" imgH="787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6313" y="4343400"/>
                        <a:ext cx="45466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3"/>
          <p:cNvSpPr txBox="1">
            <a:spLocks noChangeArrowheads="1"/>
          </p:cNvSpPr>
          <p:nvPr/>
        </p:nvSpPr>
        <p:spPr bwMode="auto">
          <a:xfrm>
            <a:off x="266700" y="1308100"/>
            <a:ext cx="8610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3363" indent="-233363"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17.6</a:t>
            </a:r>
            <a:r>
              <a:rPr lang="en-US" dirty="0"/>
              <a:t>	Extending the Cosmic Distance Scale</a:t>
            </a:r>
          </a:p>
          <a:p>
            <a:pPr>
              <a:spcBef>
                <a:spcPct val="50000"/>
              </a:spcBef>
            </a:pPr>
            <a:r>
              <a:rPr lang="en-US" dirty="0">
                <a:solidFill>
                  <a:schemeClr val="accent2"/>
                </a:solidFill>
              </a:rPr>
              <a:t>17.7</a:t>
            </a:r>
            <a:r>
              <a:rPr lang="en-US" dirty="0"/>
              <a:t>	Stellar Masses</a:t>
            </a:r>
          </a:p>
          <a:p>
            <a:pPr>
              <a:spcBef>
                <a:spcPct val="50000"/>
              </a:spcBef>
            </a:pPr>
            <a:r>
              <a:rPr lang="en-US" dirty="0">
                <a:solidFill>
                  <a:srgbClr val="333399"/>
                </a:solidFill>
              </a:rPr>
              <a:t>More Precisely 17-3 </a:t>
            </a:r>
            <a:r>
              <a:rPr lang="en-US" dirty="0">
                <a:solidFill>
                  <a:srgbClr val="000000"/>
                </a:solidFill>
              </a:rPr>
              <a:t>Measuring Stellar Masses in Binary Stars</a:t>
            </a:r>
          </a:p>
          <a:p>
            <a:pPr>
              <a:spcBef>
                <a:spcPct val="50000"/>
              </a:spcBef>
            </a:pPr>
            <a:r>
              <a:rPr lang="en-US" dirty="0">
                <a:solidFill>
                  <a:schemeClr val="accent2"/>
                </a:solidFill>
              </a:rPr>
              <a:t>17.8</a:t>
            </a:r>
            <a:r>
              <a:rPr lang="en-US" dirty="0"/>
              <a:t>	Mass and Other Stellar Properties</a:t>
            </a:r>
          </a:p>
        </p:txBody>
      </p:sp>
      <p:sp>
        <p:nvSpPr>
          <p:cNvPr id="6147" name="Rectangle 4"/>
          <p:cNvSpPr>
            <a:spLocks noGrp="1" noChangeArrowheads="1"/>
          </p:cNvSpPr>
          <p:nvPr>
            <p:ph type="title"/>
          </p:nvPr>
        </p:nvSpPr>
        <p:spPr>
          <a:xfrm>
            <a:off x="609600" y="-23813"/>
            <a:ext cx="7772400" cy="990601"/>
          </a:xfrm>
        </p:spPr>
        <p:txBody>
          <a:bodyPr/>
          <a:lstStyle/>
          <a:p>
            <a:pPr eaLnBrk="1" hangingPunct="1"/>
            <a:r>
              <a:rPr lang="en-US">
                <a:latin typeface="Arial" charset="0"/>
                <a:ea typeface="ＭＳ Ｐゴシック" charset="0"/>
                <a:cs typeface="ＭＳ Ｐゴシック" charset="0"/>
              </a:rPr>
              <a:t>Units of Chapter 17 (cont.)</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3"/>
          <p:cNvSpPr txBox="1">
            <a:spLocks noChangeArrowheads="1"/>
          </p:cNvSpPr>
          <p:nvPr/>
        </p:nvSpPr>
        <p:spPr bwMode="auto">
          <a:xfrm>
            <a:off x="1066800" y="2084388"/>
            <a:ext cx="7010400" cy="286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So the </a:t>
            </a:r>
            <a:r>
              <a:rPr lang="en-US"/>
              <a:t>most massive</a:t>
            </a:r>
            <a:r>
              <a:rPr lang="en-US">
                <a:solidFill>
                  <a:schemeClr val="accent2"/>
                </a:solidFill>
              </a:rPr>
              <a:t> stars have the </a:t>
            </a:r>
            <a:r>
              <a:rPr lang="en-US"/>
              <a:t>shortest lifetimes</a:t>
            </a:r>
            <a:r>
              <a:rPr lang="en-US">
                <a:solidFill>
                  <a:schemeClr val="accent2"/>
                </a:solidFill>
              </a:rPr>
              <a:t>—they have a lot of fuel but burn it at a very rapid pace.</a:t>
            </a:r>
          </a:p>
          <a:p>
            <a:pPr>
              <a:spcBef>
                <a:spcPct val="50000"/>
              </a:spcBef>
            </a:pPr>
            <a:r>
              <a:rPr lang="en-US">
                <a:solidFill>
                  <a:schemeClr val="accent2"/>
                </a:solidFill>
              </a:rPr>
              <a:t>On the other hand, </a:t>
            </a:r>
            <a:r>
              <a:rPr lang="en-US"/>
              <a:t>small red dwarfs</a:t>
            </a:r>
            <a:r>
              <a:rPr lang="en-US">
                <a:solidFill>
                  <a:schemeClr val="accent2"/>
                </a:solidFill>
              </a:rPr>
              <a:t> burn their fuel extremely slowly and can have </a:t>
            </a:r>
            <a:r>
              <a:rPr lang="en-US"/>
              <a:t>lifetimes</a:t>
            </a:r>
            <a:r>
              <a:rPr lang="en-US">
                <a:solidFill>
                  <a:schemeClr val="accent2"/>
                </a:solidFill>
              </a:rPr>
              <a:t> of a </a:t>
            </a:r>
            <a:r>
              <a:rPr lang="en-US"/>
              <a:t>trillion years</a:t>
            </a:r>
            <a:r>
              <a:rPr lang="en-US">
                <a:solidFill>
                  <a:schemeClr val="accent2"/>
                </a:solidFill>
              </a:rPr>
              <a:t> or more.</a:t>
            </a:r>
          </a:p>
        </p:txBody>
      </p:sp>
      <p:sp>
        <p:nvSpPr>
          <p:cNvPr id="43011" name="Rectangle 4"/>
          <p:cNvSpPr>
            <a:spLocks noGrp="1" noChangeArrowheads="1"/>
          </p:cNvSpPr>
          <p:nvPr>
            <p:ph type="title"/>
          </p:nvPr>
        </p:nvSpPr>
        <p:spPr>
          <a:xfrm>
            <a:off x="457200" y="195263"/>
            <a:ext cx="8229600" cy="1219200"/>
          </a:xfrm>
        </p:spPr>
        <p:txBody>
          <a:bodyPr/>
          <a:lstStyle/>
          <a:p>
            <a:pPr eaLnBrk="1" hangingPunct="1"/>
            <a:r>
              <a:rPr lang="en-US">
                <a:latin typeface="Arial" charset="0"/>
                <a:ea typeface="ＭＳ Ｐゴシック" charset="0"/>
                <a:cs typeface="ＭＳ Ｐゴシック" charset="0"/>
              </a:rPr>
              <a:t>17.8 Mass and Other Stellar Properties</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419100" y="1104900"/>
            <a:ext cx="8305800"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a:solidFill>
                  <a:schemeClr val="accent2"/>
                </a:solidFill>
              </a:rPr>
              <a:t> Can measure distances to nearby stars using parallax</a:t>
            </a:r>
          </a:p>
          <a:p>
            <a:pPr>
              <a:spcBef>
                <a:spcPct val="50000"/>
              </a:spcBef>
              <a:buFontTx/>
              <a:buChar char="•"/>
            </a:pPr>
            <a:r>
              <a:rPr lang="en-US">
                <a:solidFill>
                  <a:schemeClr val="accent2"/>
                </a:solidFill>
              </a:rPr>
              <a:t> Apparent magnitude is related to apparent brightness</a:t>
            </a:r>
          </a:p>
          <a:p>
            <a:pPr>
              <a:spcBef>
                <a:spcPct val="50000"/>
              </a:spcBef>
              <a:buFontTx/>
              <a:buChar char="•"/>
            </a:pPr>
            <a:r>
              <a:rPr lang="en-US">
                <a:solidFill>
                  <a:schemeClr val="accent2"/>
                </a:solidFill>
              </a:rPr>
              <a:t> Absolute magnitude is a measure of the power output of the star</a:t>
            </a:r>
          </a:p>
          <a:p>
            <a:pPr>
              <a:spcBef>
                <a:spcPct val="50000"/>
              </a:spcBef>
              <a:buFontTx/>
              <a:buChar char="•"/>
            </a:pPr>
            <a:r>
              <a:rPr lang="en-US">
                <a:solidFill>
                  <a:schemeClr val="accent2"/>
                </a:solidFill>
              </a:rPr>
              <a:t> Spectral analysis has led to the defining of seven spectral classes of stars</a:t>
            </a:r>
          </a:p>
          <a:p>
            <a:pPr>
              <a:spcBef>
                <a:spcPct val="50000"/>
              </a:spcBef>
              <a:buFontTx/>
              <a:buChar char="•"/>
            </a:pPr>
            <a:r>
              <a:rPr lang="en-US">
                <a:solidFill>
                  <a:schemeClr val="accent2"/>
                </a:solidFill>
              </a:rPr>
              <a:t> Stellar radii can be calculated if distance and luminosity are known</a:t>
            </a:r>
          </a:p>
        </p:txBody>
      </p:sp>
      <p:sp>
        <p:nvSpPr>
          <p:cNvPr id="44035" name="Rectangle 4"/>
          <p:cNvSpPr>
            <a:spLocks noGrp="1" noChangeArrowheads="1"/>
          </p:cNvSpPr>
          <p:nvPr>
            <p:ph type="title"/>
          </p:nvPr>
        </p:nvSpPr>
        <p:spPr>
          <a:xfrm>
            <a:off x="685800" y="-20638"/>
            <a:ext cx="7772400" cy="990601"/>
          </a:xfrm>
        </p:spPr>
        <p:txBody>
          <a:bodyPr/>
          <a:lstStyle/>
          <a:p>
            <a:pPr eaLnBrk="1" hangingPunct="1"/>
            <a:r>
              <a:rPr lang="en-US">
                <a:latin typeface="Arial" charset="0"/>
                <a:ea typeface="ＭＳ Ｐゴシック" charset="0"/>
                <a:cs typeface="ＭＳ Ｐゴシック" charset="0"/>
              </a:rPr>
              <a:t>Summary of Chapter 17</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455613" y="1198563"/>
            <a:ext cx="82296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dirty="0">
                <a:solidFill>
                  <a:schemeClr val="accent2"/>
                </a:solidFill>
              </a:rPr>
              <a:t> In addition to </a:t>
            </a:r>
            <a:r>
              <a:rPr lang="en-US" altLang="ja-JP" dirty="0" smtClean="0">
                <a:solidFill>
                  <a:schemeClr val="accent2"/>
                </a:solidFill>
              </a:rPr>
              <a:t>“</a:t>
            </a:r>
            <a:r>
              <a:rPr lang="en-US" dirty="0" smtClean="0">
                <a:solidFill>
                  <a:schemeClr val="accent2"/>
                </a:solidFill>
              </a:rPr>
              <a:t>normal</a:t>
            </a:r>
            <a:r>
              <a:rPr lang="en-US" altLang="ja-JP" dirty="0" smtClean="0">
                <a:solidFill>
                  <a:schemeClr val="accent2"/>
                </a:solidFill>
              </a:rPr>
              <a:t>”</a:t>
            </a:r>
            <a:r>
              <a:rPr lang="en-US" dirty="0" smtClean="0">
                <a:solidFill>
                  <a:schemeClr val="accent2"/>
                </a:solidFill>
              </a:rPr>
              <a:t> </a:t>
            </a:r>
            <a:r>
              <a:rPr lang="en-US" dirty="0">
                <a:solidFill>
                  <a:schemeClr val="accent2"/>
                </a:solidFill>
              </a:rPr>
              <a:t>stars, there are also red giants, red </a:t>
            </a:r>
            <a:r>
              <a:rPr lang="en-US" dirty="0" err="1">
                <a:solidFill>
                  <a:schemeClr val="accent2"/>
                </a:solidFill>
              </a:rPr>
              <a:t>supergiants</a:t>
            </a:r>
            <a:r>
              <a:rPr lang="en-US" dirty="0">
                <a:solidFill>
                  <a:schemeClr val="accent2"/>
                </a:solidFill>
              </a:rPr>
              <a:t>, blue giants, blue </a:t>
            </a:r>
            <a:r>
              <a:rPr lang="en-US" dirty="0" err="1">
                <a:solidFill>
                  <a:schemeClr val="accent2"/>
                </a:solidFill>
              </a:rPr>
              <a:t>supergiants</a:t>
            </a:r>
            <a:r>
              <a:rPr lang="en-US" dirty="0">
                <a:solidFill>
                  <a:schemeClr val="accent2"/>
                </a:solidFill>
              </a:rPr>
              <a:t>, red dwarfs, and white dwarfs</a:t>
            </a:r>
          </a:p>
          <a:p>
            <a:pPr>
              <a:spcBef>
                <a:spcPct val="50000"/>
              </a:spcBef>
              <a:buFontTx/>
              <a:buChar char="•"/>
            </a:pPr>
            <a:r>
              <a:rPr lang="en-US" dirty="0">
                <a:solidFill>
                  <a:schemeClr val="accent2"/>
                </a:solidFill>
              </a:rPr>
              <a:t> Luminosity class can distinguish giant star from main-sequence one in the same spectral class</a:t>
            </a:r>
          </a:p>
          <a:p>
            <a:pPr>
              <a:spcBef>
                <a:spcPct val="50000"/>
              </a:spcBef>
              <a:buFontTx/>
              <a:buChar char="•"/>
            </a:pPr>
            <a:r>
              <a:rPr lang="en-US" dirty="0">
                <a:solidFill>
                  <a:schemeClr val="accent2"/>
                </a:solidFill>
              </a:rPr>
              <a:t> If spectrum is measured, can find luminosity; combining this with apparent brightness allows distance to be calculated</a:t>
            </a:r>
          </a:p>
        </p:txBody>
      </p:sp>
      <p:sp>
        <p:nvSpPr>
          <p:cNvPr id="45059" name="Rectangle 4"/>
          <p:cNvSpPr>
            <a:spLocks noGrp="1" noChangeArrowheads="1"/>
          </p:cNvSpPr>
          <p:nvPr>
            <p:ph type="title"/>
          </p:nvPr>
        </p:nvSpPr>
        <p:spPr>
          <a:xfrm>
            <a:off x="339725" y="-96838"/>
            <a:ext cx="8458200" cy="1143001"/>
          </a:xfrm>
        </p:spPr>
        <p:txBody>
          <a:bodyPr/>
          <a:lstStyle/>
          <a:p>
            <a:pPr eaLnBrk="1" hangingPunct="1"/>
            <a:r>
              <a:rPr lang="en-US">
                <a:latin typeface="Arial" charset="0"/>
                <a:ea typeface="ＭＳ Ｐゴシック" charset="0"/>
                <a:cs typeface="ＭＳ Ｐゴシック" charset="0"/>
              </a:rPr>
              <a:t>Summary of Chapter 17 (cont.)</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3"/>
          <p:cNvSpPr txBox="1">
            <a:spLocks noChangeArrowheads="1"/>
          </p:cNvSpPr>
          <p:nvPr/>
        </p:nvSpPr>
        <p:spPr bwMode="auto">
          <a:xfrm>
            <a:off x="488950" y="1219200"/>
            <a:ext cx="8153400"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a:solidFill>
                  <a:schemeClr val="accent2"/>
                </a:solidFill>
              </a:rPr>
              <a:t> Measurements of binary-star systems allow stellar masses to be measured directly</a:t>
            </a:r>
          </a:p>
          <a:p>
            <a:pPr>
              <a:spcBef>
                <a:spcPct val="50000"/>
              </a:spcBef>
              <a:buFontTx/>
              <a:buChar char="•"/>
            </a:pPr>
            <a:r>
              <a:rPr lang="en-US">
                <a:solidFill>
                  <a:schemeClr val="accent2"/>
                </a:solidFill>
              </a:rPr>
              <a:t> Mass is well correlated with radius and luminosity</a:t>
            </a:r>
          </a:p>
          <a:p>
            <a:pPr>
              <a:spcBef>
                <a:spcPct val="50000"/>
              </a:spcBef>
              <a:buFontTx/>
              <a:buChar char="•"/>
            </a:pPr>
            <a:r>
              <a:rPr lang="en-US">
                <a:solidFill>
                  <a:schemeClr val="accent2"/>
                </a:solidFill>
              </a:rPr>
              <a:t> Stellar lifetimes depend on mass; the more the mass, the shorter the lifetime</a:t>
            </a:r>
          </a:p>
        </p:txBody>
      </p:sp>
      <p:sp>
        <p:nvSpPr>
          <p:cNvPr id="46083" name="Rectangle 4"/>
          <p:cNvSpPr>
            <a:spLocks noGrp="1" noChangeArrowheads="1"/>
          </p:cNvSpPr>
          <p:nvPr>
            <p:ph type="title"/>
          </p:nvPr>
        </p:nvSpPr>
        <p:spPr>
          <a:xfrm>
            <a:off x="488950" y="-100013"/>
            <a:ext cx="8153400" cy="1143001"/>
          </a:xfrm>
        </p:spPr>
        <p:txBody>
          <a:bodyPr/>
          <a:lstStyle/>
          <a:p>
            <a:pPr eaLnBrk="1" hangingPunct="1"/>
            <a:r>
              <a:rPr lang="en-US">
                <a:latin typeface="Arial" charset="0"/>
                <a:ea typeface="ＭＳ Ｐゴシック" charset="0"/>
                <a:cs typeface="ＭＳ Ｐゴシック" charset="0"/>
              </a:rPr>
              <a:t>Summary of Chapter 17 (cont.)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457200" y="2076450"/>
            <a:ext cx="403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Remember that stellar distances can be measured using </a:t>
            </a:r>
            <a:r>
              <a:rPr lang="en-US" dirty="0"/>
              <a:t>parallax</a:t>
            </a:r>
            <a:endParaRPr lang="en-US" dirty="0">
              <a:solidFill>
                <a:schemeClr val="accent2"/>
              </a:solidFill>
            </a:endParaRPr>
          </a:p>
        </p:txBody>
      </p:sp>
      <p:sp>
        <p:nvSpPr>
          <p:cNvPr id="7171" name="Rectangle 7"/>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cs typeface="ＭＳ Ｐゴシック" charset="0"/>
              </a:rPr>
              <a:t>17.1 The Solar Neighborhood</a:t>
            </a:r>
          </a:p>
        </p:txBody>
      </p:sp>
      <p:pic>
        <p:nvPicPr>
          <p:cNvPr id="2" name="Picture 1" descr="17_01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5827369" y="914400"/>
            <a:ext cx="2402638" cy="58964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3"/>
          <p:cNvSpPr txBox="1">
            <a:spLocks noChangeArrowheads="1"/>
          </p:cNvSpPr>
          <p:nvPr/>
        </p:nvSpPr>
        <p:spPr bwMode="auto">
          <a:xfrm>
            <a:off x="492125" y="1181100"/>
            <a:ext cx="8153400"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Nearest</a:t>
            </a:r>
            <a:r>
              <a:rPr lang="en-US" dirty="0">
                <a:solidFill>
                  <a:schemeClr val="accent2"/>
                </a:solidFill>
              </a:rPr>
              <a:t> star to the Sun: </a:t>
            </a:r>
            <a:r>
              <a:rPr lang="en-US" dirty="0" err="1">
                <a:solidFill>
                  <a:schemeClr val="accent2"/>
                </a:solidFill>
              </a:rPr>
              <a:t>Proxima</a:t>
            </a:r>
            <a:r>
              <a:rPr lang="en-US" dirty="0">
                <a:solidFill>
                  <a:schemeClr val="accent2"/>
                </a:solidFill>
              </a:rPr>
              <a:t> Centauri, which is a member of the three-star system </a:t>
            </a:r>
            <a:r>
              <a:rPr lang="en-US" dirty="0"/>
              <a:t>Alpha Centauri</a:t>
            </a:r>
            <a:r>
              <a:rPr lang="en-US" dirty="0">
                <a:solidFill>
                  <a:schemeClr val="accent2"/>
                </a:solidFill>
              </a:rPr>
              <a:t> complex</a:t>
            </a:r>
          </a:p>
          <a:p>
            <a:pPr>
              <a:spcBef>
                <a:spcPct val="50000"/>
              </a:spcBef>
            </a:pPr>
            <a:r>
              <a:rPr lang="en-US" dirty="0">
                <a:solidFill>
                  <a:schemeClr val="accent2"/>
                </a:solidFill>
              </a:rPr>
              <a:t>Model of </a:t>
            </a:r>
            <a:r>
              <a:rPr lang="en-US" dirty="0"/>
              <a:t>distances</a:t>
            </a:r>
            <a:r>
              <a:rPr lang="en-US" dirty="0">
                <a:solidFill>
                  <a:schemeClr val="accent2"/>
                </a:solidFill>
              </a:rPr>
              <a:t>: </a:t>
            </a:r>
          </a:p>
          <a:p>
            <a:pPr>
              <a:spcBef>
                <a:spcPct val="50000"/>
              </a:spcBef>
            </a:pPr>
            <a:r>
              <a:rPr lang="en-US" dirty="0"/>
              <a:t>Sun</a:t>
            </a:r>
            <a:r>
              <a:rPr lang="en-US" dirty="0">
                <a:solidFill>
                  <a:schemeClr val="accent2"/>
                </a:solidFill>
              </a:rPr>
              <a:t> is a marble, </a:t>
            </a:r>
            <a:r>
              <a:rPr lang="en-US" dirty="0"/>
              <a:t>Earth</a:t>
            </a:r>
            <a:r>
              <a:rPr lang="en-US" dirty="0">
                <a:solidFill>
                  <a:schemeClr val="accent2"/>
                </a:solidFill>
              </a:rPr>
              <a:t> is a grain of sand orbiting 1 m away</a:t>
            </a:r>
          </a:p>
          <a:p>
            <a:pPr>
              <a:spcBef>
                <a:spcPct val="50000"/>
              </a:spcBef>
            </a:pPr>
            <a:r>
              <a:rPr lang="en-US" dirty="0"/>
              <a:t>Nearest star</a:t>
            </a:r>
            <a:r>
              <a:rPr lang="en-US" dirty="0">
                <a:solidFill>
                  <a:schemeClr val="accent2"/>
                </a:solidFill>
              </a:rPr>
              <a:t> is another marble 270 km away</a:t>
            </a:r>
          </a:p>
          <a:p>
            <a:pPr>
              <a:spcBef>
                <a:spcPct val="50000"/>
              </a:spcBef>
            </a:pPr>
            <a:r>
              <a:rPr lang="en-US" dirty="0">
                <a:solidFill>
                  <a:schemeClr val="accent2"/>
                </a:solidFill>
              </a:rPr>
              <a:t>Solar system extends about 50 m from Sun; rest of distance to nearest star is basically </a:t>
            </a:r>
            <a:r>
              <a:rPr lang="en-US" dirty="0"/>
              <a:t>empty</a:t>
            </a:r>
          </a:p>
        </p:txBody>
      </p:sp>
      <p:sp>
        <p:nvSpPr>
          <p:cNvPr id="8195" name="Rectangle 5"/>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cs typeface="ＭＳ Ｐゴシック" charset="0"/>
              </a:rPr>
              <a:t>17.1 The Solar Neighborhood</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339725" y="1004888"/>
            <a:ext cx="8458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30 closest stars</a:t>
            </a:r>
            <a:r>
              <a:rPr lang="en-US">
                <a:solidFill>
                  <a:schemeClr val="accent2"/>
                </a:solidFill>
              </a:rPr>
              <a:t> to the Sun</a:t>
            </a:r>
          </a:p>
        </p:txBody>
      </p:sp>
      <p:sp>
        <p:nvSpPr>
          <p:cNvPr id="9219" name="Rectangle 6"/>
          <p:cNvSpPr>
            <a:spLocks noGrp="1" noChangeArrowheads="1"/>
          </p:cNvSpPr>
          <p:nvPr>
            <p:ph type="title"/>
          </p:nvPr>
        </p:nvSpPr>
        <p:spPr>
          <a:xfrm>
            <a:off x="457200" y="100013"/>
            <a:ext cx="8229600" cy="762000"/>
          </a:xfrm>
        </p:spPr>
        <p:txBody>
          <a:bodyPr/>
          <a:lstStyle/>
          <a:p>
            <a:pPr eaLnBrk="1" hangingPunct="1"/>
            <a:r>
              <a:rPr lang="en-US">
                <a:latin typeface="Arial" charset="0"/>
                <a:ea typeface="ＭＳ Ｐゴシック" charset="0"/>
                <a:cs typeface="ＭＳ Ｐゴシック" charset="0"/>
              </a:rPr>
              <a:t>17.1 The Solar Neighborhood</a:t>
            </a:r>
          </a:p>
        </p:txBody>
      </p:sp>
      <p:pic>
        <p:nvPicPr>
          <p:cNvPr id="2" name="Picture 1" descr="17_02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1648796" y="1524000"/>
            <a:ext cx="5846408" cy="499213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533400" y="914400"/>
            <a:ext cx="7543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Next nearest neighbor: </a:t>
            </a:r>
            <a:r>
              <a:rPr lang="en-US" dirty="0" smtClean="0"/>
              <a:t>Barnard</a:t>
            </a:r>
            <a:r>
              <a:rPr lang="en-US" altLang="ja-JP" dirty="0" smtClean="0"/>
              <a:t>’</a:t>
            </a:r>
            <a:r>
              <a:rPr lang="en-US" dirty="0" smtClean="0"/>
              <a:t>s </a:t>
            </a:r>
            <a:r>
              <a:rPr lang="en-US" dirty="0"/>
              <a:t>star</a:t>
            </a:r>
          </a:p>
          <a:p>
            <a:pPr>
              <a:spcBef>
                <a:spcPct val="50000"/>
              </a:spcBef>
            </a:pPr>
            <a:r>
              <a:rPr lang="en-US" dirty="0" smtClean="0">
                <a:solidFill>
                  <a:schemeClr val="accent2"/>
                </a:solidFill>
              </a:rPr>
              <a:t>Barnard</a:t>
            </a:r>
            <a:r>
              <a:rPr lang="en-US" altLang="ja-JP" dirty="0" smtClean="0">
                <a:solidFill>
                  <a:schemeClr val="accent2"/>
                </a:solidFill>
              </a:rPr>
              <a:t>’</a:t>
            </a:r>
            <a:r>
              <a:rPr lang="en-US" dirty="0" smtClean="0">
                <a:solidFill>
                  <a:schemeClr val="accent2"/>
                </a:solidFill>
              </a:rPr>
              <a:t>s </a:t>
            </a:r>
            <a:r>
              <a:rPr lang="en-US" dirty="0">
                <a:solidFill>
                  <a:schemeClr val="accent2"/>
                </a:solidFill>
              </a:rPr>
              <a:t>star has the largest </a:t>
            </a:r>
            <a:r>
              <a:rPr lang="en-US" dirty="0"/>
              <a:t>proper motion</a:t>
            </a:r>
            <a:r>
              <a:rPr lang="en-US" dirty="0">
                <a:solidFill>
                  <a:schemeClr val="accent2"/>
                </a:solidFill>
              </a:rPr>
              <a:t> of any star—proper motion is the actual shift of the star in the sky, after correcting for parallax</a:t>
            </a:r>
          </a:p>
          <a:p>
            <a:pPr>
              <a:spcBef>
                <a:spcPct val="50000"/>
              </a:spcBef>
            </a:pPr>
            <a:r>
              <a:rPr lang="en-US" dirty="0">
                <a:solidFill>
                  <a:schemeClr val="accent2"/>
                </a:solidFill>
              </a:rPr>
              <a:t>These pictures were taken 22 years apart</a:t>
            </a:r>
          </a:p>
        </p:txBody>
      </p:sp>
      <p:sp>
        <p:nvSpPr>
          <p:cNvPr id="10243"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cs typeface="ＭＳ Ｐゴシック" charset="0"/>
              </a:rPr>
              <a:t>17.1 The Solar Neighborhood</a:t>
            </a:r>
          </a:p>
        </p:txBody>
      </p:sp>
      <p:pic>
        <p:nvPicPr>
          <p:cNvPr id="2" name="Picture 1" descr="17_03_Figure.jpg"/>
          <p:cNvPicPr>
            <a:picLocks noChangeAspect="1"/>
          </p:cNvPicPr>
          <p:nvPr/>
        </p:nvPicPr>
        <p:blipFill rotWithShape="1">
          <a:blip r:embed="rId3">
            <a:extLst>
              <a:ext uri="{28A0092B-C50C-407E-A947-70E740481C1C}">
                <a14:useLocalDpi xmlns:a14="http://schemas.microsoft.com/office/drawing/2010/main" val="0"/>
              </a:ext>
            </a:extLst>
          </a:blip>
          <a:srcRect b="7036"/>
          <a:stretch/>
        </p:blipFill>
        <p:spPr>
          <a:xfrm>
            <a:off x="271272" y="3429000"/>
            <a:ext cx="8601456" cy="2521857"/>
          </a:xfrm>
          <a:prstGeom prst="rect">
            <a:avLst/>
          </a:prstGeom>
        </p:spPr>
      </p:pic>
      <p:sp>
        <p:nvSpPr>
          <p:cNvPr id="3" name="TextBox 2"/>
          <p:cNvSpPr txBox="1"/>
          <p:nvPr/>
        </p:nvSpPr>
        <p:spPr>
          <a:xfrm>
            <a:off x="10395857" y="2757714"/>
            <a:ext cx="184666" cy="461665"/>
          </a:xfrm>
          <a:prstGeom prst="rect">
            <a:avLst/>
          </a:prstGeom>
          <a:noFill/>
        </p:spPr>
        <p:txBody>
          <a:bodyPr wrap="none" rtlCol="0">
            <a:spAutoFit/>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381000" y="1989138"/>
            <a:ext cx="35814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Actual motion of the </a:t>
            </a:r>
            <a:r>
              <a:rPr lang="en-US"/>
              <a:t>Alpha Centauri</a:t>
            </a:r>
            <a:r>
              <a:rPr lang="en-US">
                <a:solidFill>
                  <a:schemeClr val="accent2"/>
                </a:solidFill>
              </a:rPr>
              <a:t> complex</a:t>
            </a:r>
          </a:p>
        </p:txBody>
      </p:sp>
      <p:sp>
        <p:nvSpPr>
          <p:cNvPr id="11267" name="Rectangle 8"/>
          <p:cNvSpPr>
            <a:spLocks noGrp="1" noChangeArrowheads="1"/>
          </p:cNvSpPr>
          <p:nvPr>
            <p:ph type="title"/>
          </p:nvPr>
        </p:nvSpPr>
        <p:spPr>
          <a:xfrm>
            <a:off x="685800" y="23813"/>
            <a:ext cx="7772400" cy="914400"/>
          </a:xfrm>
        </p:spPr>
        <p:txBody>
          <a:bodyPr/>
          <a:lstStyle/>
          <a:p>
            <a:pPr eaLnBrk="1" hangingPunct="1"/>
            <a:r>
              <a:rPr lang="en-US">
                <a:latin typeface="Arial" charset="0"/>
                <a:ea typeface="ＭＳ Ｐゴシック" charset="0"/>
                <a:cs typeface="ＭＳ Ｐゴシック" charset="0"/>
              </a:rPr>
              <a:t>17.1 The Solar Neighborhood</a:t>
            </a:r>
          </a:p>
        </p:txBody>
      </p:sp>
      <p:pic>
        <p:nvPicPr>
          <p:cNvPr id="2" name="Picture 1" descr="17_04_Figure_Anno.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4038600" y="1600200"/>
            <a:ext cx="4884158" cy="4996724"/>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3029</TotalTime>
  <Words>3294</Words>
  <Application>Microsoft Macintosh PowerPoint</Application>
  <PresentationFormat>On-screen Show (4:3)</PresentationFormat>
  <Paragraphs>184</Paragraphs>
  <Slides>43</Slides>
  <Notes>25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46" baseType="lpstr">
      <vt:lpstr>Blank Presentation</vt:lpstr>
      <vt:lpstr>Equation</vt:lpstr>
      <vt:lpstr>MathType 5.0 Equation</vt:lpstr>
      <vt:lpstr>PowerPoint Presentation</vt:lpstr>
      <vt:lpstr>Chapter 17 Measuring the Stars</vt:lpstr>
      <vt:lpstr>Units of Chapter 17</vt:lpstr>
      <vt:lpstr>Units of Chapter 17 (cont.)</vt:lpstr>
      <vt:lpstr>17.1 The Solar Neighborhood</vt:lpstr>
      <vt:lpstr>17.1 The Solar Neighborhood</vt:lpstr>
      <vt:lpstr>17.1 The Solar Neighborhood</vt:lpstr>
      <vt:lpstr>17.1 The Solar Neighborhood</vt:lpstr>
      <vt:lpstr>17.1 The Solar Neighborhood</vt:lpstr>
      <vt:lpstr>17.2 Luminosity and Apparent Brightness</vt:lpstr>
      <vt:lpstr>17.2 Luminosity and Apparent Brightness</vt:lpstr>
      <vt:lpstr>17.2 Luminosity and Apparent Brightness</vt:lpstr>
      <vt:lpstr>17.2 Luminosity and Apparent Brightness</vt:lpstr>
      <vt:lpstr>17.3 Stellar Temperatures</vt:lpstr>
      <vt:lpstr>17.3 Stellar Temperatures</vt:lpstr>
      <vt:lpstr>17.3 Stellar Temperatures</vt:lpstr>
      <vt:lpstr>17.3 Stellar Temperatures</vt:lpstr>
      <vt:lpstr>17.3 Stellar Temperatures</vt:lpstr>
      <vt:lpstr>More Precisely 17-1:  More on the Magnitude Scale</vt:lpstr>
      <vt:lpstr>17.4 Stellar Sizes</vt:lpstr>
      <vt:lpstr>17.4 Stellar Sizes</vt:lpstr>
      <vt:lpstr>17.4 Stellar Sizes</vt:lpstr>
      <vt:lpstr>More Precisely 17-2:  Estimating Stellar Radii</vt:lpstr>
      <vt:lpstr>17.5 The Hertzsprung–Russell Diagram</vt:lpstr>
      <vt:lpstr>17.5 The Hertzsprung–Russell Diagram</vt:lpstr>
      <vt:lpstr>17.5 The Hertzsprung–Russell Diagram</vt:lpstr>
      <vt:lpstr>17.5 The Hertzsprung–Russell Diagram</vt:lpstr>
      <vt:lpstr>17.6 Extending the Cosmic Distance Scale</vt:lpstr>
      <vt:lpstr>17.6 Extending the Cosmic Distance Scale</vt:lpstr>
      <vt:lpstr>17.6 Extending the Cosmic Distance Scale</vt:lpstr>
      <vt:lpstr>17.6 Extending the Cosmic Distance Scale</vt:lpstr>
      <vt:lpstr>17.7 Stellar Masses</vt:lpstr>
      <vt:lpstr>17.7 Stellar Masses</vt:lpstr>
      <vt:lpstr>17.7 Stellar Masses</vt:lpstr>
      <vt:lpstr>17.7 Stellar Masses</vt:lpstr>
      <vt:lpstr>More Precisely 17-3:  Measuring Stellar Masses in Binary Stars</vt:lpstr>
      <vt:lpstr>17.8 Mass and Other Stellar Properties</vt:lpstr>
      <vt:lpstr>17.8 Mass and Other Stellar Properties</vt:lpstr>
      <vt:lpstr>17.8 Mass and Other Stellar Properties</vt:lpstr>
      <vt:lpstr>17.8 Mass and Other Stellar Properties</vt:lpstr>
      <vt:lpstr>Summary of Chapter 17</vt:lpstr>
      <vt:lpstr>Summary of Chapter 17 (cont.)</vt:lpstr>
      <vt:lpstr>Summary of Chapter 17 (cont.)</vt:lpstr>
    </vt:vector>
  </TitlesOfParts>
  <Company>Progressive Information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103</dc:creator>
  <cp:lastModifiedBy>Premedia</cp:lastModifiedBy>
  <cp:revision>220</cp:revision>
  <dcterms:created xsi:type="dcterms:W3CDTF">2010-06-28T13:42:10Z</dcterms:created>
  <dcterms:modified xsi:type="dcterms:W3CDTF">2013-10-18T04:18:06Z</dcterms:modified>
</cp:coreProperties>
</file>